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32404050" cy="25203150"/>
  <p:notesSz cx="6858000" cy="9144000"/>
  <p:defaultTextStyle>
    <a:defPPr>
      <a:defRPr lang="en-US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66FF"/>
    <a:srgbClr val="9966FF"/>
    <a:srgbClr val="66CCFF"/>
    <a:srgbClr val="3399FF"/>
    <a:srgbClr val="800080"/>
    <a:srgbClr val="FF9999"/>
    <a:srgbClr val="FF6699"/>
    <a:srgbClr val="FFFF66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" d="100"/>
          <a:sy n="16" d="100"/>
        </p:scale>
        <p:origin x="-1094" y="283"/>
      </p:cViewPr>
      <p:guideLst>
        <p:guide orient="horz" pos="793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19172334" y="14001752"/>
            <a:ext cx="13231721" cy="33474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19172398" y="14321512"/>
            <a:ext cx="13231657" cy="7056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19172398" y="15123239"/>
            <a:ext cx="13231657" cy="3360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19172396" y="15304181"/>
            <a:ext cx="6966871" cy="6720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19172396" y="15433427"/>
            <a:ext cx="6966871" cy="3360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19172396" y="14561820"/>
            <a:ext cx="10855357" cy="1008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26140497" y="14924112"/>
            <a:ext cx="5670709" cy="13441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4" y="13412508"/>
            <a:ext cx="32404050" cy="89732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" y="13507564"/>
            <a:ext cx="32404054" cy="516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22729793" y="13388356"/>
            <a:ext cx="9674260" cy="912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32404050" cy="1360374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0203" y="8826937"/>
            <a:ext cx="29973746" cy="5402342"/>
          </a:xfrm>
        </p:spPr>
        <p:txBody>
          <a:bodyPr anchor="b"/>
          <a:lstStyle>
            <a:lvl1pPr>
              <a:defRPr sz="158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0202" y="14332272"/>
            <a:ext cx="17552194" cy="6440805"/>
          </a:xfrm>
        </p:spPr>
        <p:txBody>
          <a:bodyPr/>
          <a:lstStyle>
            <a:lvl1pPr marL="230429" indent="0" algn="l">
              <a:buNone/>
              <a:defRPr sz="8600">
                <a:solidFill>
                  <a:schemeClr val="tx2"/>
                </a:solidFill>
              </a:defRPr>
            </a:lvl1pPr>
            <a:lvl2pPr marL="1645920" indent="0" algn="ctr">
              <a:buNone/>
            </a:lvl2pPr>
            <a:lvl3pPr marL="3291840" indent="0" algn="ctr">
              <a:buNone/>
            </a:lvl3pPr>
            <a:lvl4pPr marL="4937760" indent="0" algn="ctr">
              <a:buNone/>
            </a:lvl4pPr>
            <a:lvl5pPr marL="6583680" indent="0" algn="ctr">
              <a:buNone/>
            </a:lvl5pPr>
            <a:lvl6pPr marL="8229600" indent="0" algn="ctr">
              <a:buNone/>
            </a:lvl6pPr>
            <a:lvl7pPr marL="9875520" indent="0" algn="ctr">
              <a:buNone/>
            </a:lvl7pPr>
            <a:lvl8pPr marL="11521440" indent="0" algn="ctr">
              <a:buNone/>
            </a:lvl8pPr>
            <a:lvl9pPr marL="1316736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3762970" y="15457932"/>
            <a:ext cx="3402425" cy="168021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9172396" y="15454433"/>
            <a:ext cx="4590574" cy="168021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9484312" y="4175"/>
            <a:ext cx="2649704" cy="1344168"/>
          </a:xfrm>
        </p:spPr>
        <p:txBody>
          <a:bodyPr/>
          <a:lstStyle>
            <a:lvl1pPr algn="r">
              <a:defRPr sz="65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033004" y="4200525"/>
            <a:ext cx="6750844" cy="201625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2" y="4200525"/>
            <a:ext cx="22142768" cy="201625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7280912"/>
            <a:ext cx="27543443" cy="5005626"/>
          </a:xfrm>
        </p:spPr>
        <p:txBody>
          <a:bodyPr anchor="b">
            <a:noAutofit/>
          </a:bodyPr>
          <a:lstStyle>
            <a:lvl1pPr algn="l">
              <a:buNone/>
              <a:defRPr sz="155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2374048"/>
            <a:ext cx="27543443" cy="5548192"/>
          </a:xfrm>
        </p:spPr>
        <p:txBody>
          <a:bodyPr anchor="t"/>
          <a:lstStyle>
            <a:lvl1pPr marL="164592" indent="0">
              <a:buNone/>
              <a:defRPr sz="7600" b="0">
                <a:solidFill>
                  <a:schemeClr val="tx2"/>
                </a:solidFill>
              </a:defRPr>
            </a:lvl1pPr>
            <a:lvl2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8266635"/>
            <a:ext cx="14311789" cy="16632914"/>
          </a:xfrm>
        </p:spPr>
        <p:txBody>
          <a:bodyPr/>
          <a:lstStyle>
            <a:lvl1pPr>
              <a:defRPr sz="7200"/>
            </a:lvl1pPr>
            <a:lvl2pPr>
              <a:defRPr sz="68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8266635"/>
            <a:ext cx="14311789" cy="16632914"/>
          </a:xfrm>
        </p:spPr>
        <p:txBody>
          <a:bodyPr/>
          <a:lstStyle>
            <a:lvl1pPr>
              <a:defRPr sz="7200"/>
            </a:lvl1pPr>
            <a:lvl2pPr>
              <a:defRPr sz="68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69" y="4200525"/>
            <a:ext cx="29703713" cy="3931691"/>
          </a:xfrm>
        </p:spPr>
        <p:txBody>
          <a:bodyPr anchor="ctr"/>
          <a:lstStyle>
            <a:lvl1pPr>
              <a:defRPr sz="1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8250265"/>
            <a:ext cx="14322590" cy="168021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64592" indent="0">
              <a:buNone/>
              <a:defRPr sz="68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6730843" y="8250265"/>
            <a:ext cx="14323040" cy="168021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64592" indent="0">
              <a:buNone/>
              <a:defRPr sz="68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50169" y="9953807"/>
            <a:ext cx="14322590" cy="14281785"/>
          </a:xfrm>
        </p:spPr>
        <p:txBody>
          <a:bodyPr/>
          <a:lstStyle>
            <a:lvl1pPr>
              <a:defRPr sz="72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0492" y="9953807"/>
            <a:ext cx="14323040" cy="14281785"/>
          </a:xfrm>
        </p:spPr>
        <p:txBody>
          <a:bodyPr/>
          <a:lstStyle>
            <a:lvl1pPr>
              <a:defRPr sz="72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4200525"/>
            <a:ext cx="29163645" cy="3931691"/>
          </a:xfrm>
        </p:spPr>
        <p:txBody>
          <a:bodyPr anchor="ctr"/>
          <a:lstStyle>
            <a:lvl1pPr>
              <a:defRPr sz="1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3330916" y="2251481"/>
            <a:ext cx="3392304" cy="168021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632329" y="2251481"/>
            <a:ext cx="4698587" cy="168021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969220" y="8350"/>
            <a:ext cx="2700338" cy="1344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1451" y="4049740"/>
            <a:ext cx="11989499" cy="3226003"/>
          </a:xfrm>
        </p:spPr>
        <p:txBody>
          <a:bodyPr anchor="b"/>
          <a:lstStyle>
            <a:lvl1pPr algn="l">
              <a:buNone/>
              <a:defRPr sz="65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71451" y="7389422"/>
            <a:ext cx="11989499" cy="16970121"/>
          </a:xfrm>
        </p:spPr>
        <p:txBody>
          <a:bodyPr/>
          <a:lstStyle>
            <a:lvl1pPr marL="32918" indent="0">
              <a:buNone/>
              <a:defRPr sz="5000"/>
            </a:lvl1pPr>
            <a:lvl2pPr>
              <a:buNone/>
              <a:defRPr sz="4300"/>
            </a:lvl2pPr>
            <a:lvl3pPr>
              <a:buNone/>
              <a:defRPr sz="3600"/>
            </a:lvl3pPr>
            <a:lvl4pPr>
              <a:buNone/>
              <a:defRPr sz="3200"/>
            </a:lvl4pPr>
            <a:lvl5pPr>
              <a:buNone/>
              <a:defRPr sz="3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0067" y="2852855"/>
            <a:ext cx="18081460" cy="21506688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9540" y="4076165"/>
            <a:ext cx="2079483" cy="17205016"/>
          </a:xfrm>
        </p:spPr>
        <p:txBody>
          <a:bodyPr vert="vert270" lIns="164592" tIns="0" rIns="164592" anchor="t"/>
          <a:lstStyle>
            <a:lvl1pPr algn="ctr">
              <a:buNone/>
              <a:defRPr sz="7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0509" y="4200525"/>
            <a:ext cx="16202025" cy="168021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11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75920" y="12033084"/>
            <a:ext cx="9181148" cy="9248097"/>
          </a:xfrm>
        </p:spPr>
        <p:txBody>
          <a:bodyPr lIns="0" tIns="0" rIns="164592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700"/>
            </a:lvl1pPr>
            <a:lvl2pPr>
              <a:buFontTx/>
              <a:buNone/>
              <a:defRPr sz="4300"/>
            </a:lvl2pPr>
            <a:lvl3pPr>
              <a:buFontTx/>
              <a:buNone/>
              <a:defRPr sz="3600"/>
            </a:lvl3pPr>
            <a:lvl4pPr>
              <a:buFontTx/>
              <a:buNone/>
              <a:defRPr sz="3200"/>
            </a:lvl4pPr>
            <a:lvl5pPr>
              <a:buFontTx/>
              <a:buNone/>
              <a:defRPr sz="3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" y="1348058"/>
            <a:ext cx="32404050" cy="31019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2"/>
            <a:ext cx="32404050" cy="114168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" y="1132916"/>
            <a:ext cx="32404054" cy="33604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19172334" y="1323906"/>
            <a:ext cx="13231721" cy="33474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19172398" y="1617413"/>
            <a:ext cx="13231657" cy="6616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19162257" y="1828327"/>
            <a:ext cx="10855357" cy="1008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26130358" y="2164365"/>
            <a:ext cx="5670709" cy="13441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32194848" y="-7354"/>
            <a:ext cx="204212" cy="228508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32051380" y="-7354"/>
            <a:ext cx="97212" cy="228508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31983861" y="-7354"/>
            <a:ext cx="32404" cy="228508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31806655" y="-7354"/>
            <a:ext cx="97212" cy="228508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31594931" y="1396"/>
            <a:ext cx="194424" cy="2150669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31445377" y="1396"/>
            <a:ext cx="32404" cy="2150669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620203" y="4200525"/>
            <a:ext cx="29163645" cy="3920490"/>
          </a:xfrm>
          <a:prstGeom prst="rect">
            <a:avLst/>
          </a:prstGeom>
        </p:spPr>
        <p:txBody>
          <a:bodyPr vert="horz" lIns="329184" tIns="164592" rIns="329184" bIns="164592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620203" y="8266633"/>
            <a:ext cx="29163645" cy="15894787"/>
          </a:xfrm>
          <a:prstGeom prst="rect">
            <a:avLst/>
          </a:prstGeom>
        </p:spPr>
        <p:txBody>
          <a:bodyPr vert="horz" lIns="329184" tIns="164592" rIns="329184" bIns="16459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3341037" y="2251481"/>
            <a:ext cx="3392304" cy="1680210"/>
          </a:xfrm>
          <a:prstGeom prst="rect">
            <a:avLst/>
          </a:prstGeom>
        </p:spPr>
        <p:txBody>
          <a:bodyPr vert="horz" lIns="329184" tIns="164592" rIns="329184" bIns="164592"/>
          <a:lstStyle>
            <a:lvl1pPr algn="l" eaLnBrk="1" latinLnBrk="0" hangingPunct="1">
              <a:defRPr kumimoji="0" sz="29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8632329" y="2251481"/>
            <a:ext cx="4698587" cy="1680210"/>
          </a:xfrm>
          <a:prstGeom prst="rect">
            <a:avLst/>
          </a:prstGeom>
        </p:spPr>
        <p:txBody>
          <a:bodyPr vert="horz" lIns="329184" tIns="164592" rIns="329184" bIns="164592"/>
          <a:lstStyle>
            <a:lvl1pPr algn="r" eaLnBrk="1" latinLnBrk="0" hangingPunct="1">
              <a:defRPr kumimoji="0" sz="2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8969220" y="8350"/>
            <a:ext cx="2700338" cy="1344168"/>
          </a:xfrm>
          <a:prstGeom prst="rect">
            <a:avLst/>
          </a:prstGeom>
        </p:spPr>
        <p:txBody>
          <a:bodyPr vert="horz" lIns="329184" tIns="164592" rIns="329184" bIns="164592" anchor="b"/>
          <a:lstStyle>
            <a:lvl1pPr algn="r" eaLnBrk="1" latinLnBrk="0" hangingPunct="1">
              <a:defRPr kumimoji="0" sz="65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1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16736" indent="-921715" algn="l" rtl="0" eaLnBrk="1" latinLnBrk="0" hangingPunct="1">
        <a:spcBef>
          <a:spcPts val="1080"/>
        </a:spcBef>
        <a:buClr>
          <a:schemeClr val="accent3"/>
        </a:buClr>
        <a:buFont typeface="Georgia"/>
        <a:buChar char="•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70125" indent="-888797" algn="l" rtl="0" eaLnBrk="1" latinLnBrk="0" hangingPunct="1">
        <a:spcBef>
          <a:spcPts val="1080"/>
        </a:spcBef>
        <a:buClr>
          <a:schemeClr val="accent2"/>
        </a:buClr>
        <a:buFont typeface="Georgia"/>
        <a:buChar char="▫"/>
        <a:defRPr kumimoji="0" sz="9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3324758" indent="-790042" algn="l" rtl="0" eaLnBrk="1" latinLnBrk="0" hangingPunct="1">
        <a:spcBef>
          <a:spcPts val="1080"/>
        </a:spcBef>
        <a:buClr>
          <a:schemeClr val="accent1"/>
        </a:buClr>
        <a:buFont typeface="Wingdings 2"/>
        <a:buChar char=""/>
        <a:defRPr kumimoji="0" sz="8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4246474" indent="-724205" algn="l" rtl="0" eaLnBrk="1" latinLnBrk="0" hangingPunct="1">
        <a:spcBef>
          <a:spcPts val="1080"/>
        </a:spcBef>
        <a:buClr>
          <a:schemeClr val="accent1"/>
        </a:buClr>
        <a:buFont typeface="Wingdings 2"/>
        <a:buChar char=""/>
        <a:defRPr kumimoji="0" sz="79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5003597" indent="-658368" algn="l" rtl="0" eaLnBrk="1" latinLnBrk="0" hangingPunct="1">
        <a:spcBef>
          <a:spcPts val="1080"/>
        </a:spcBef>
        <a:buClr>
          <a:schemeClr val="accent3"/>
        </a:buClr>
        <a:buFont typeface="Georgia"/>
        <a:buChar char="▫"/>
        <a:defRPr kumimoji="0" sz="7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5793638" indent="-658368" algn="l" rtl="0" eaLnBrk="1" latinLnBrk="0" hangingPunct="1">
        <a:spcBef>
          <a:spcPts val="1080"/>
        </a:spcBef>
        <a:buClr>
          <a:schemeClr val="accent3"/>
        </a:buClr>
        <a:buFont typeface="Georgia"/>
        <a:buChar char="▫"/>
        <a:defRPr kumimoji="0" sz="65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6583680" indent="-658368" algn="l" rtl="0" eaLnBrk="1" latinLnBrk="0" hangingPunct="1">
        <a:spcBef>
          <a:spcPts val="1080"/>
        </a:spcBef>
        <a:buClr>
          <a:schemeClr val="accent3"/>
        </a:buClr>
        <a:buFont typeface="Georgia"/>
        <a:buChar char="▫"/>
        <a:defRPr kumimoji="0" sz="5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7307885" indent="-658368" algn="l" rtl="0" eaLnBrk="1" latinLnBrk="0" hangingPunct="1">
        <a:spcBef>
          <a:spcPts val="1080"/>
        </a:spcBef>
        <a:buClr>
          <a:schemeClr val="accent3"/>
        </a:buClr>
        <a:buFont typeface="Georgia"/>
        <a:buChar char="◦"/>
        <a:defRPr kumimoji="0" sz="54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8065008" indent="-658368" algn="l" rtl="0" eaLnBrk="1" latinLnBrk="0" hangingPunct="1">
        <a:spcBef>
          <a:spcPts val="1080"/>
        </a:spcBef>
        <a:buClr>
          <a:schemeClr val="accent3"/>
        </a:buClr>
        <a:buFont typeface="Georgia"/>
        <a:buChar char="◦"/>
        <a:defRPr kumimoji="0" sz="50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0"/>
            <a:ext cx="31746825" cy="8121015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8900" b="1" i="1" dirty="0" smtClean="0">
                <a:solidFill>
                  <a:schemeClr val="bg1"/>
                </a:solidFill>
                <a:latin typeface="Cambria" pitchFamily="18" charset="0"/>
              </a:rPr>
              <a:t>DOZNI PROFILI REFERENTNIH SNOPOVA X ZRAČENJA 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sz="6000" b="1" dirty="0" smtClean="0">
                <a:latin typeface="Cambria" pitchFamily="18" charset="0"/>
              </a:rPr>
              <a:t>Sandra ĆEKLIĆ, </a:t>
            </a:r>
            <a:r>
              <a:rPr lang="en-US" sz="6000" b="1" dirty="0" err="1" smtClean="0">
                <a:latin typeface="Cambria" pitchFamily="18" charset="0"/>
              </a:rPr>
              <a:t>Miloš</a:t>
            </a:r>
            <a:r>
              <a:rPr lang="en-US" sz="6000" b="1" dirty="0" smtClean="0">
                <a:latin typeface="Cambria" pitchFamily="18" charset="0"/>
              </a:rPr>
              <a:t> ŽIVANOVIĆ, </a:t>
            </a:r>
            <a:r>
              <a:rPr lang="en-US" sz="6000" b="1" dirty="0" err="1" smtClean="0">
                <a:latin typeface="Cambria" pitchFamily="18" charset="0"/>
              </a:rPr>
              <a:t>Danijela</a:t>
            </a:r>
            <a:r>
              <a:rPr lang="en-US" sz="6000" b="1" dirty="0" smtClean="0">
                <a:latin typeface="Cambria" pitchFamily="18" charset="0"/>
              </a:rPr>
              <a:t> ARANĐIĆ, </a:t>
            </a:r>
            <a:r>
              <a:rPr lang="en-US" sz="6000" b="1" dirty="0" err="1" smtClean="0">
                <a:latin typeface="Cambria" pitchFamily="18" charset="0"/>
              </a:rPr>
              <a:t>Predrag</a:t>
            </a:r>
            <a:r>
              <a:rPr lang="en-US" sz="6000" b="1" dirty="0" smtClean="0">
                <a:latin typeface="Cambria" pitchFamily="18" charset="0"/>
              </a:rPr>
              <a:t> BOŽOVIĆ</a:t>
            </a:r>
            <a:r>
              <a:rPr lang="en-US" sz="6000" b="1" dirty="0" smtClean="0">
                <a:latin typeface="Cambria" pitchFamily="18" charset="0"/>
              </a:rPr>
              <a:t>,</a:t>
            </a:r>
            <a:r>
              <a:rPr lang="sr-Latn-RS" sz="6000" b="1" dirty="0" smtClean="0">
                <a:latin typeface="Cambria" pitchFamily="18" charset="0"/>
              </a:rPr>
              <a:t/>
            </a:r>
            <a:br>
              <a:rPr lang="sr-Latn-RS" sz="6000" b="1" dirty="0" smtClean="0">
                <a:latin typeface="Cambria" pitchFamily="18" charset="0"/>
              </a:rPr>
            </a:br>
            <a:r>
              <a:rPr lang="en-US" sz="6000" dirty="0" smtClean="0">
                <a:latin typeface="Cambria" pitchFamily="18" charset="0"/>
              </a:rPr>
              <a:t> </a:t>
            </a:r>
            <a:r>
              <a:rPr lang="en-US" sz="6000" b="1" dirty="0" err="1" smtClean="0">
                <a:latin typeface="Cambria" pitchFamily="18" charset="0"/>
              </a:rPr>
              <a:t>Jelena</a:t>
            </a:r>
            <a:r>
              <a:rPr lang="en-US" sz="6000" b="1" dirty="0" smtClean="0">
                <a:latin typeface="Cambria" pitchFamily="18" charset="0"/>
              </a:rPr>
              <a:t> STANKOVIĆ</a:t>
            </a:r>
            <a:r>
              <a:rPr lang="en-US" sz="6000" b="1" dirty="0" smtClean="0">
                <a:latin typeface="Cambria" pitchFamily="18" charset="0"/>
              </a:rPr>
              <a:t>,</a:t>
            </a:r>
            <a:r>
              <a:rPr lang="sr-Latn-RS" sz="6000" b="1" dirty="0" smtClean="0">
                <a:latin typeface="Cambria" pitchFamily="18" charset="0"/>
              </a:rPr>
              <a:t> </a:t>
            </a:r>
            <a:r>
              <a:rPr lang="en-US" sz="6000" b="1" dirty="0" err="1" smtClean="0">
                <a:latin typeface="Cambria" pitchFamily="18" charset="0"/>
              </a:rPr>
              <a:t>Đorđe</a:t>
            </a:r>
            <a:r>
              <a:rPr lang="en-US" sz="6000" b="1" dirty="0" smtClean="0">
                <a:latin typeface="Cambria" pitchFamily="18" charset="0"/>
              </a:rPr>
              <a:t> LAZAREVIC</a:t>
            </a:r>
            <a:r>
              <a:rPr lang="sr-Latn-RS" sz="6700" b="1" dirty="0" smtClean="0">
                <a:latin typeface="Cambria" pitchFamily="18" charset="0"/>
              </a:rPr>
              <a:t/>
            </a:r>
            <a:br>
              <a:rPr lang="sr-Latn-RS" sz="6700" b="1" dirty="0" smtClean="0">
                <a:latin typeface="Cambria" pitchFamily="18" charset="0"/>
              </a:rPr>
            </a:br>
            <a:r>
              <a:rPr lang="en-US" sz="6000" i="1" dirty="0" err="1" smtClean="0">
                <a:latin typeface="Cambria" pitchFamily="18" charset="0"/>
              </a:rPr>
              <a:t>Institut</a:t>
            </a:r>
            <a:r>
              <a:rPr lang="en-US" sz="6000" i="1" dirty="0" smtClean="0">
                <a:latin typeface="Cambria" pitchFamily="18" charset="0"/>
              </a:rPr>
              <a:t> </a:t>
            </a:r>
            <a:r>
              <a:rPr lang="en-US" sz="6000" i="1" dirty="0" err="1" smtClean="0">
                <a:latin typeface="Cambria" pitchFamily="18" charset="0"/>
              </a:rPr>
              <a:t>za</a:t>
            </a:r>
            <a:r>
              <a:rPr lang="en-US" sz="6000" i="1" dirty="0" smtClean="0">
                <a:latin typeface="Cambria" pitchFamily="18" charset="0"/>
              </a:rPr>
              <a:t> </a:t>
            </a:r>
            <a:r>
              <a:rPr lang="en-US" sz="6000" i="1" dirty="0" err="1" smtClean="0">
                <a:latin typeface="Cambria" pitchFamily="18" charset="0"/>
              </a:rPr>
              <a:t>nuklearne</a:t>
            </a:r>
            <a:r>
              <a:rPr lang="en-US" sz="6000" i="1" dirty="0" smtClean="0">
                <a:latin typeface="Cambria" pitchFamily="18" charset="0"/>
              </a:rPr>
              <a:t> </a:t>
            </a:r>
            <a:r>
              <a:rPr lang="en-US" sz="6000" i="1" dirty="0" err="1" smtClean="0">
                <a:latin typeface="Cambria" pitchFamily="18" charset="0"/>
              </a:rPr>
              <a:t>nauke</a:t>
            </a:r>
            <a:r>
              <a:rPr lang="en-US" sz="6000" i="1" dirty="0" smtClean="0">
                <a:latin typeface="Cambria" pitchFamily="18" charset="0"/>
              </a:rPr>
              <a:t> </a:t>
            </a:r>
            <a:r>
              <a:rPr lang="en-US" sz="6000" i="1" dirty="0" err="1" smtClean="0">
                <a:latin typeface="Cambria" pitchFamily="18" charset="0"/>
              </a:rPr>
              <a:t>Vinča</a:t>
            </a:r>
            <a:r>
              <a:rPr lang="en-US" sz="6000" i="1" dirty="0" smtClean="0">
                <a:latin typeface="Cambria" pitchFamily="18" charset="0"/>
              </a:rPr>
              <a:t>, </a:t>
            </a:r>
            <a:r>
              <a:rPr lang="en-US" sz="6000" i="1" dirty="0" err="1" smtClean="0">
                <a:latin typeface="Cambria" pitchFamily="18" charset="0"/>
              </a:rPr>
              <a:t>Univerzitet</a:t>
            </a:r>
            <a:r>
              <a:rPr lang="en-US" sz="6000" i="1" dirty="0" smtClean="0">
                <a:latin typeface="Cambria" pitchFamily="18" charset="0"/>
              </a:rPr>
              <a:t> u </a:t>
            </a:r>
            <a:r>
              <a:rPr lang="en-US" sz="6000" i="1" dirty="0" err="1" smtClean="0">
                <a:latin typeface="Cambria" pitchFamily="18" charset="0"/>
              </a:rPr>
              <a:t>Beogradu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1" name="Content Placeholder 20" descr="INNV_170p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54325" y="14110652"/>
            <a:ext cx="1295400" cy="1226820"/>
          </a:xfrm>
        </p:spPr>
      </p:pic>
      <p:sp>
        <p:nvSpPr>
          <p:cNvPr id="5" name="Rectangle 4"/>
          <p:cNvSpPr/>
          <p:nvPr/>
        </p:nvSpPr>
        <p:spPr>
          <a:xfrm>
            <a:off x="0" y="4600575"/>
            <a:ext cx="32404050" cy="2514600"/>
          </a:xfrm>
          <a:prstGeom prst="rect">
            <a:avLst/>
          </a:prstGeom>
          <a:solidFill>
            <a:srgbClr val="CC66FF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U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ovom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radu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prikazani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su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rezultati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ispitivanja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doznih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profila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referentnih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snopova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X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zračenja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Mjerenja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su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vršena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u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referentnoj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ravni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polja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duž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horizontalne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vertikalne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ose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koja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je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normalna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na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upadni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snop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X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zračenja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Ispitivanja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su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vršena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jonizacionom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komorom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dozimetrijske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veličine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kerma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u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vazduhu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u tri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kvaliteta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snopova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koji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se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koriste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u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dijagnostičkoj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radiologiji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 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62775"/>
            <a:ext cx="11706225" cy="11887200"/>
          </a:xfrm>
          <a:prstGeom prst="rect">
            <a:avLst/>
          </a:prstGeom>
          <a:solidFill>
            <a:srgbClr val="FF6699"/>
          </a:solidFill>
          <a:ln w="38100">
            <a:solidFill>
              <a:schemeClr val="bg1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r-Latn-RS" sz="4000" b="1" i="1" dirty="0" smtClean="0">
              <a:latin typeface="Cambria" pitchFamily="18" charset="0"/>
            </a:endParaRPr>
          </a:p>
          <a:p>
            <a:pPr algn="just"/>
            <a:endParaRPr lang="sr-Latn-RS" sz="4000" b="1" i="1" dirty="0" smtClean="0">
              <a:latin typeface="Cambria" pitchFamily="18" charset="0"/>
            </a:endParaRPr>
          </a:p>
          <a:p>
            <a:pPr algn="just"/>
            <a:r>
              <a:rPr lang="sr-Latn-RS" sz="4000" b="1" i="1" dirty="0" smtClean="0">
                <a:latin typeface="Cambria" pitchFamily="18" charset="0"/>
              </a:rPr>
              <a:t>Uvod</a:t>
            </a:r>
            <a:endParaRPr lang="sr-Latn-RS" sz="4000" b="1" i="1" dirty="0" smtClean="0">
              <a:latin typeface="Cambria" pitchFamily="18" charset="0"/>
            </a:endParaRPr>
          </a:p>
          <a:p>
            <a:r>
              <a:rPr lang="en-US" sz="4000" dirty="0" err="1" smtClean="0">
                <a:latin typeface="Cambria" pitchFamily="18" charset="0"/>
              </a:rPr>
              <a:t>Bitan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aspekt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etaloniranja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dozimetara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jesu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karakteristike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referentnih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polja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kao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metode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pomoću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kojih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metrološka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laboratorija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može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da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ostvari</a:t>
            </a:r>
            <a:r>
              <a:rPr lang="en-US" sz="4000" dirty="0" smtClean="0">
                <a:latin typeface="Cambria" pitchFamily="18" charset="0"/>
              </a:rPr>
              <a:t> ova </a:t>
            </a:r>
            <a:r>
              <a:rPr lang="en-US" sz="4000" dirty="0" err="1" smtClean="0">
                <a:latin typeface="Cambria" pitchFamily="18" charset="0"/>
              </a:rPr>
              <a:t>polja</a:t>
            </a:r>
            <a:r>
              <a:rPr lang="en-US" sz="4000" dirty="0" smtClean="0">
                <a:latin typeface="Cambria" pitchFamily="18" charset="0"/>
              </a:rPr>
              <a:t>. </a:t>
            </a:r>
            <a:r>
              <a:rPr lang="en-US" sz="4000" dirty="0" err="1" smtClean="0">
                <a:latin typeface="Cambria" pitchFamily="18" charset="0"/>
              </a:rPr>
              <a:t>Referentni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snopovi</a:t>
            </a:r>
            <a:r>
              <a:rPr lang="en-US" sz="4000" dirty="0" smtClean="0">
                <a:latin typeface="Cambria" pitchFamily="18" charset="0"/>
              </a:rPr>
              <a:t> X </a:t>
            </a:r>
            <a:r>
              <a:rPr lang="en-US" sz="4000" dirty="0" err="1" smtClean="0">
                <a:latin typeface="Cambria" pitchFamily="18" charset="0"/>
              </a:rPr>
              <a:t>zračenja</a:t>
            </a:r>
            <a:r>
              <a:rPr lang="en-US" sz="4000" dirty="0" smtClean="0">
                <a:latin typeface="Cambria" pitchFamily="18" charset="0"/>
              </a:rPr>
              <a:t> se </a:t>
            </a:r>
            <a:r>
              <a:rPr lang="en-US" sz="4000" dirty="0" err="1" smtClean="0">
                <a:latin typeface="Cambria" pitchFamily="18" charset="0"/>
              </a:rPr>
              <a:t>opisuju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parametrima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kao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što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su</a:t>
            </a:r>
            <a:r>
              <a:rPr lang="en-US" sz="4000" dirty="0" smtClean="0">
                <a:latin typeface="Cambria" pitchFamily="18" charset="0"/>
              </a:rPr>
              <a:t>: </a:t>
            </a:r>
            <a:r>
              <a:rPr lang="en-US" sz="4000" dirty="0" err="1" smtClean="0">
                <a:latin typeface="Cambria" pitchFamily="18" charset="0"/>
              </a:rPr>
              <a:t>debljina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poluapsorbcije</a:t>
            </a:r>
            <a:r>
              <a:rPr lang="sr-Latn-RS" sz="4000" dirty="0" smtClean="0">
                <a:latin typeface="Cambria" pitchFamily="18" charset="0"/>
              </a:rPr>
              <a:t>, </a:t>
            </a:r>
            <a:r>
              <a:rPr lang="en-US" sz="4000" dirty="0" err="1" smtClean="0">
                <a:latin typeface="Cambria" pitchFamily="18" charset="0"/>
              </a:rPr>
              <a:t>napon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rendgenske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cijevi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koeficijent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homogenosti</a:t>
            </a:r>
            <a:r>
              <a:rPr lang="en-US" sz="4000" dirty="0" smtClean="0">
                <a:latin typeface="Cambria" pitchFamily="18" charset="0"/>
              </a:rPr>
              <a:t>. </a:t>
            </a:r>
            <a:r>
              <a:rPr lang="sr-Latn-RS" sz="4000" dirty="0" smtClean="0">
                <a:latin typeface="Cambria" pitchFamily="18" charset="0"/>
              </a:rPr>
              <a:t>K</a:t>
            </a:r>
            <a:r>
              <a:rPr lang="en-US" sz="4000" dirty="0" err="1" smtClean="0">
                <a:latin typeface="Cambria" pitchFamily="18" charset="0"/>
              </a:rPr>
              <a:t>ako</a:t>
            </a:r>
            <a:r>
              <a:rPr lang="en-US" sz="4000" dirty="0" smtClean="0">
                <a:latin typeface="Cambria" pitchFamily="18" charset="0"/>
              </a:rPr>
              <a:t> bi </a:t>
            </a:r>
            <a:r>
              <a:rPr lang="en-US" sz="4000" dirty="0" err="1" smtClean="0">
                <a:latin typeface="Cambria" pitchFamily="18" charset="0"/>
              </a:rPr>
              <a:t>pozicioniranje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dozimetra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koji</a:t>
            </a:r>
            <a:r>
              <a:rPr lang="en-US" sz="4000" dirty="0" smtClean="0">
                <a:latin typeface="Cambria" pitchFamily="18" charset="0"/>
              </a:rPr>
              <a:t> se </a:t>
            </a:r>
            <a:r>
              <a:rPr lang="en-US" sz="4000" dirty="0" err="1" smtClean="0">
                <a:latin typeface="Cambria" pitchFamily="18" charset="0"/>
              </a:rPr>
              <a:t>etalonira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ili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ispituje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bilo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adekvatno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neophodno</a:t>
            </a:r>
            <a:r>
              <a:rPr lang="en-US" sz="4000" dirty="0" smtClean="0">
                <a:latin typeface="Cambria" pitchFamily="18" charset="0"/>
              </a:rPr>
              <a:t> je </a:t>
            </a:r>
            <a:r>
              <a:rPr lang="en-US" sz="4000" dirty="0" err="1" smtClean="0">
                <a:latin typeface="Cambria" pitchFamily="18" charset="0"/>
              </a:rPr>
              <a:t>poznavati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homogenost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radijacionog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izlaza</a:t>
            </a:r>
            <a:r>
              <a:rPr lang="en-US" sz="4000" dirty="0" smtClean="0">
                <a:latin typeface="Cambria" pitchFamily="18" charset="0"/>
              </a:rPr>
              <a:t> u </a:t>
            </a:r>
            <a:r>
              <a:rPr lang="en-US" sz="4000" dirty="0" err="1" smtClean="0">
                <a:latin typeface="Cambria" pitchFamily="18" charset="0"/>
              </a:rPr>
              <a:t>referentnoj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ravni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poznato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kao</a:t>
            </a:r>
            <a:r>
              <a:rPr lang="en-US" sz="4000" dirty="0" smtClean="0">
                <a:latin typeface="Cambria" pitchFamily="18" charset="0"/>
              </a:rPr>
              <a:t> ,,field flatness”. Na </a:t>
            </a:r>
            <a:r>
              <a:rPr lang="en-US" sz="4000" dirty="0" err="1" smtClean="0">
                <a:latin typeface="Cambria" pitchFamily="18" charset="0"/>
              </a:rPr>
              <a:t>homogenost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polja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utiču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spektar</a:t>
            </a:r>
            <a:r>
              <a:rPr lang="en-US" sz="4000" dirty="0" smtClean="0">
                <a:latin typeface="Cambria" pitchFamily="18" charset="0"/>
              </a:rPr>
              <a:t> X </a:t>
            </a:r>
            <a:r>
              <a:rPr lang="en-US" sz="4000" dirty="0" err="1" smtClean="0">
                <a:latin typeface="Cambria" pitchFamily="18" charset="0"/>
              </a:rPr>
              <a:t>zračenja</a:t>
            </a:r>
            <a:r>
              <a:rPr lang="en-US" sz="4000" dirty="0" smtClean="0">
                <a:latin typeface="Cambria" pitchFamily="18" charset="0"/>
              </a:rPr>
              <a:t>, </a:t>
            </a:r>
            <a:r>
              <a:rPr lang="en-US" sz="4000" dirty="0" err="1" smtClean="0">
                <a:latin typeface="Cambria" pitchFamily="18" charset="0"/>
              </a:rPr>
              <a:t>konačne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dimenzije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fokusa</a:t>
            </a:r>
            <a:r>
              <a:rPr lang="en-US" sz="4000" dirty="0" smtClean="0">
                <a:latin typeface="Cambria" pitchFamily="18" charset="0"/>
              </a:rPr>
              <a:t>, </a:t>
            </a:r>
            <a:r>
              <a:rPr lang="en-US" sz="4000" dirty="0" err="1" smtClean="0">
                <a:latin typeface="Cambria" pitchFamily="18" charset="0"/>
              </a:rPr>
              <a:t>starost</a:t>
            </a:r>
            <a:r>
              <a:rPr lang="en-US" sz="4000" dirty="0" smtClean="0">
                <a:latin typeface="Cambria" pitchFamily="18" charset="0"/>
              </a:rPr>
              <a:t> anode </a:t>
            </a:r>
            <a:r>
              <a:rPr lang="en-US" sz="4000" dirty="0" err="1" smtClean="0">
                <a:latin typeface="Cambria" pitchFamily="18" charset="0"/>
              </a:rPr>
              <a:t>kao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Hilov</a:t>
            </a:r>
            <a:r>
              <a:rPr lang="en-US" sz="4000" dirty="0" smtClean="0">
                <a:latin typeface="Cambria" pitchFamily="18" charset="0"/>
              </a:rPr>
              <a:t> (Heel) </a:t>
            </a:r>
            <a:r>
              <a:rPr lang="en-US" sz="4000" dirty="0" err="1" smtClean="0">
                <a:latin typeface="Cambria" pitchFamily="18" charset="0"/>
              </a:rPr>
              <a:t>efekat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uslijed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kojeg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dolazi</a:t>
            </a:r>
            <a:r>
              <a:rPr lang="en-US" sz="4000" dirty="0" smtClean="0">
                <a:latin typeface="Cambria" pitchFamily="18" charset="0"/>
              </a:rPr>
              <a:t> do </a:t>
            </a:r>
            <a:r>
              <a:rPr lang="en-US" sz="4000" dirty="0" err="1" smtClean="0">
                <a:latin typeface="Cambria" pitchFamily="18" charset="0"/>
              </a:rPr>
              <a:t>samoapsorbcije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generisanog</a:t>
            </a:r>
            <a:r>
              <a:rPr lang="en-US" sz="4000" dirty="0" smtClean="0">
                <a:latin typeface="Cambria" pitchFamily="18" charset="0"/>
              </a:rPr>
              <a:t> X </a:t>
            </a:r>
            <a:r>
              <a:rPr lang="en-US" sz="4000" dirty="0" err="1" smtClean="0">
                <a:latin typeface="Cambria" pitchFamily="18" charset="0"/>
              </a:rPr>
              <a:t>zračenja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unutar</a:t>
            </a:r>
            <a:r>
              <a:rPr lang="en-US" sz="4000" dirty="0" smtClean="0">
                <a:latin typeface="Cambria" pitchFamily="18" charset="0"/>
              </a:rPr>
              <a:t> anode</a:t>
            </a:r>
            <a:r>
              <a:rPr lang="en-US" sz="4000" dirty="0" smtClean="0">
                <a:latin typeface="Cambria" pitchFamily="18" charset="0"/>
              </a:rPr>
              <a:t>.</a:t>
            </a:r>
            <a:endParaRPr lang="sr-Latn-RS" sz="4000" dirty="0" smtClean="0">
              <a:latin typeface="Cambria" pitchFamily="18" charset="0"/>
            </a:endParaRPr>
          </a:p>
          <a:p>
            <a:r>
              <a:rPr lang="en-US" sz="4000" dirty="0" err="1" smtClean="0">
                <a:latin typeface="Cambria" pitchFamily="18" charset="0"/>
              </a:rPr>
              <a:t>Cilj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ovog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rada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jeste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ispitivanje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homogenosti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radijacionog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izlaza</a:t>
            </a:r>
            <a:r>
              <a:rPr lang="en-US" sz="4000" dirty="0" smtClean="0">
                <a:latin typeface="Cambria" pitchFamily="18" charset="0"/>
              </a:rPr>
              <a:t> u </a:t>
            </a:r>
            <a:r>
              <a:rPr lang="en-US" sz="4000" dirty="0" err="1" smtClean="0">
                <a:latin typeface="Cambria" pitchFamily="18" charset="0"/>
              </a:rPr>
              <a:t>referentnoj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ravni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polja</a:t>
            </a:r>
            <a:r>
              <a:rPr lang="en-US" sz="4000" dirty="0" smtClean="0">
                <a:latin typeface="Cambria" pitchFamily="18" charset="0"/>
              </a:rPr>
              <a:t> X </a:t>
            </a:r>
            <a:r>
              <a:rPr lang="en-US" sz="4000" dirty="0" err="1" smtClean="0">
                <a:latin typeface="Cambria" pitchFamily="18" charset="0"/>
              </a:rPr>
              <a:t>zračenja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za</a:t>
            </a:r>
            <a:r>
              <a:rPr lang="en-US" sz="4000" dirty="0" smtClean="0">
                <a:latin typeface="Cambria" pitchFamily="18" charset="0"/>
              </a:rPr>
              <a:t> tri </a:t>
            </a:r>
            <a:r>
              <a:rPr lang="en-US" sz="4000" dirty="0" err="1" smtClean="0">
                <a:latin typeface="Cambria" pitchFamily="18" charset="0"/>
              </a:rPr>
              <a:t>različita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kvaliteta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snopa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koji</a:t>
            </a:r>
            <a:r>
              <a:rPr lang="en-US" sz="4000" dirty="0" smtClean="0">
                <a:latin typeface="Cambria" pitchFamily="18" charset="0"/>
              </a:rPr>
              <a:t> se </a:t>
            </a:r>
            <a:r>
              <a:rPr lang="en-US" sz="4000" dirty="0" err="1" smtClean="0">
                <a:latin typeface="Cambria" pitchFamily="18" charset="0"/>
              </a:rPr>
              <a:t>koriste</a:t>
            </a:r>
            <a:r>
              <a:rPr lang="en-US" sz="4000" dirty="0" smtClean="0">
                <a:latin typeface="Cambria" pitchFamily="18" charset="0"/>
              </a:rPr>
              <a:t> u </a:t>
            </a:r>
            <a:r>
              <a:rPr lang="en-US" sz="4000" dirty="0" err="1" smtClean="0">
                <a:latin typeface="Cambria" pitchFamily="18" charset="0"/>
              </a:rPr>
              <a:t>dijagnostičkoj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radiologiji</a:t>
            </a:r>
            <a:r>
              <a:rPr lang="en-US" sz="4000" dirty="0" smtClean="0">
                <a:latin typeface="Cambria" pitchFamily="18" charset="0"/>
              </a:rPr>
              <a:t>. </a:t>
            </a:r>
          </a:p>
          <a:p>
            <a:pPr algn="just"/>
            <a:endParaRPr lang="sr-Latn-RS" sz="4000" dirty="0" smtClean="0"/>
          </a:p>
          <a:p>
            <a:pPr algn="just"/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0" y="19230975"/>
            <a:ext cx="20774025" cy="5972175"/>
          </a:xfrm>
          <a:prstGeom prst="rect">
            <a:avLst/>
          </a:prstGeom>
          <a:solidFill>
            <a:srgbClr val="FF6600"/>
          </a:solidFill>
          <a:ln w="38100">
            <a:solidFill>
              <a:schemeClr val="bg1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4000" b="1" i="1" dirty="0" smtClean="0">
                <a:latin typeface="Cambria" pitchFamily="18" charset="0"/>
              </a:rPr>
              <a:t>Materijali i metode</a:t>
            </a:r>
          </a:p>
          <a:p>
            <a:r>
              <a:rPr lang="sr-Latn-CS" sz="3600" dirty="0" smtClean="0">
                <a:latin typeface="Cambria" pitchFamily="18" charset="0"/>
              </a:rPr>
              <a:t>Kao izvor X-zračenja korišćen je rendgen aparat Phillips MG320, napona 30-320kV, kojim su generisani dijagnostički kvaliteti snopova RQR5, RQR6 i RQR 7 koji su uspostavljeni u skladu sa standardom ISO 4037-1Ispitivanje je vršeno na referentnom rastojanju od 100 cm od fokusa rendgen cijevi gdje je poluprečnik kružnog radijacionog polja iznosio 11,7 cm. Mjerena je kerma u vazduhu jonizacionom komorom Exradin Magna A650 koja je sekundarni etalon za dozimetre koji se koriste u dijagnostičkoj radiologiji. Mjerenja su vršena u geometrijskom centru radijacionog polja, a zatim je komora pomjerana duž horizontalne (x) i vertikalne (y) ose sa pomacima od 2 cm duž obije ose do 10 cm od centra snopa, odnosno sa pomacima od 5 mm u opsegu od 10cm do 12 cm od centra snopa tj. blizu ivice polja.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06225" y="7191375"/>
            <a:ext cx="20697825" cy="12877800"/>
          </a:xfrm>
          <a:prstGeom prst="rect">
            <a:avLst/>
          </a:prstGeom>
          <a:ln w="38100">
            <a:solidFill>
              <a:srgbClr val="CC00CC"/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Latn-RS" sz="4000" b="1" i="1" dirty="0" smtClean="0">
              <a:latin typeface="Cambria" pitchFamily="18" charset="0"/>
            </a:endParaRPr>
          </a:p>
          <a:p>
            <a:r>
              <a:rPr lang="sr-Latn-RS" sz="3600" b="1" i="1" dirty="0" smtClean="0">
                <a:solidFill>
                  <a:srgbClr val="800080"/>
                </a:solidFill>
                <a:latin typeface="Cambria" pitchFamily="18" charset="0"/>
              </a:rPr>
              <a:t>Rezultati</a:t>
            </a:r>
            <a:endParaRPr lang="sr-Latn-RS" sz="3600" b="1" i="1" dirty="0" smtClean="0">
              <a:solidFill>
                <a:srgbClr val="800080"/>
              </a:solidFill>
              <a:latin typeface="Cambria" pitchFamily="18" charset="0"/>
            </a:endParaRPr>
          </a:p>
          <a:p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Na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Sli</a:t>
            </a:r>
            <a:r>
              <a:rPr lang="sr-Latn-RS" sz="3600" dirty="0" smtClean="0">
                <a:solidFill>
                  <a:srgbClr val="800080"/>
                </a:solidFill>
                <a:latin typeface="Cambria" pitchFamily="18" charset="0"/>
              </a:rPr>
              <a:t>kama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1</a:t>
            </a:r>
            <a:r>
              <a:rPr lang="sr-Latn-RS" sz="3600" dirty="0" smtClean="0">
                <a:solidFill>
                  <a:srgbClr val="800080"/>
                </a:solidFill>
                <a:latin typeface="Cambria" pitchFamily="18" charset="0"/>
              </a:rPr>
              <a:t> i 2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prikazani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su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dozni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profili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dijagnostičkih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kvaliteta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snopova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RQR5, RQR6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RQR 7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duž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horizontalne</a:t>
            </a:r>
            <a:r>
              <a:rPr lang="sr-Latn-RS" sz="3600" dirty="0" smtClean="0">
                <a:solidFill>
                  <a:srgbClr val="800080"/>
                </a:solidFill>
                <a:latin typeface="Cambria" pitchFamily="18" charset="0"/>
              </a:rPr>
              <a:t> i vertikalne ose, respektivno.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Vertikalna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isprekidana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linija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na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slikama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predstavlja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granicu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radijacionog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je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izračunata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na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osnovu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veličine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kolimatora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koji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je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postavljen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na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odgovarajućem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rastojanju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. </a:t>
            </a:r>
            <a:r>
              <a:rPr lang="sr-Latn-RS" sz="3600" dirty="0" smtClean="0">
                <a:solidFill>
                  <a:srgbClr val="800080"/>
                </a:solidFill>
                <a:latin typeface="Cambria" pitchFamily="18" charset="0"/>
              </a:rPr>
              <a:t>N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a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tim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ivicama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kod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svih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ispitivanih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kvaliteta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doza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zračenja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iznosi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1%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maksimalne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doze. </a:t>
            </a:r>
            <a:r>
              <a:rPr lang="sr-Latn-RS" sz="3600" dirty="0" smtClean="0">
                <a:solidFill>
                  <a:srgbClr val="800080"/>
                </a:solidFill>
                <a:latin typeface="Cambria" pitchFamily="18" charset="0"/>
              </a:rPr>
              <a:t>K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od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sva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tri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kvaliteta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snopa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doza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u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opsegu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od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80-100%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maksimalne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doze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pokriva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70%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površine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radijacionog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koje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smo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izračunali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na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snovu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poznatog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poluprečnika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Poluprečnik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radijacionog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u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kojem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se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nalazi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80-100%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maksimalne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doze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iznosi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8,3 cm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kod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sva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tri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kvaliteta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. S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obzirom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je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polje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simetrično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približne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rezultate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smo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dobili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mjereći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homogenost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polja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duž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vertikalne</a:t>
            </a:r>
            <a:r>
              <a:rPr lang="en-US" sz="36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800080"/>
                </a:solidFill>
                <a:latin typeface="Cambria" pitchFamily="18" charset="0"/>
              </a:rPr>
              <a:t>ose</a:t>
            </a:r>
            <a:r>
              <a:rPr lang="sr-Latn-RS" sz="3600" dirty="0" smtClean="0">
                <a:solidFill>
                  <a:srgbClr val="800080"/>
                </a:solidFill>
                <a:latin typeface="Cambria" pitchFamily="18" charset="0"/>
              </a:rPr>
              <a:t>.</a:t>
            </a:r>
          </a:p>
          <a:p>
            <a:endParaRPr lang="sr-Latn-RS" sz="3600" dirty="0" smtClean="0">
              <a:latin typeface="Cambria" pitchFamily="18" charset="0"/>
            </a:endParaRPr>
          </a:p>
          <a:p>
            <a:endParaRPr lang="sr-Latn-RS" sz="3600" dirty="0" smtClean="0">
              <a:latin typeface="Cambria" pitchFamily="18" charset="0"/>
            </a:endParaRPr>
          </a:p>
          <a:p>
            <a:endParaRPr lang="sr-Latn-RS" sz="3600" b="1" i="1" dirty="0" smtClean="0">
              <a:latin typeface="Cambria" pitchFamily="18" charset="0"/>
            </a:endParaRPr>
          </a:p>
          <a:p>
            <a:endParaRPr lang="sr-Latn-RS" sz="3600" b="1" i="1" dirty="0" smtClean="0">
              <a:latin typeface="Cambria" pitchFamily="18" charset="0"/>
            </a:endParaRPr>
          </a:p>
          <a:p>
            <a:endParaRPr lang="sr-Latn-RS" sz="3600" b="1" i="1" dirty="0" smtClean="0">
              <a:latin typeface="Cambria" pitchFamily="18" charset="0"/>
            </a:endParaRPr>
          </a:p>
          <a:p>
            <a:pPr algn="ctr"/>
            <a:endParaRPr lang="sr-Latn-RS" sz="4000" b="1" i="1" dirty="0" smtClean="0">
              <a:solidFill>
                <a:srgbClr val="800080"/>
              </a:solidFill>
              <a:latin typeface="Cambria" pitchFamily="18" charset="0"/>
            </a:endParaRPr>
          </a:p>
          <a:p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Slika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1.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Dozni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profili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ispitivanih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snopova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duž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horizontalne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ose</a:t>
            </a:r>
            <a:endParaRPr lang="sr-Latn-RS" sz="2400" dirty="0" smtClean="0">
              <a:solidFill>
                <a:srgbClr val="800080"/>
              </a:solidFill>
              <a:latin typeface="Cambria" pitchFamily="18" charset="0"/>
            </a:endParaRPr>
          </a:p>
          <a:p>
            <a:endParaRPr lang="sr-Latn-RS" sz="2400" dirty="0" smtClean="0">
              <a:latin typeface="Cambria" pitchFamily="18" charset="0"/>
            </a:endParaRPr>
          </a:p>
          <a:p>
            <a:endParaRPr lang="sr-Latn-RS" sz="4000" dirty="0" smtClean="0"/>
          </a:p>
          <a:p>
            <a:r>
              <a:rPr lang="sr-Latn-RS" sz="4000" dirty="0" smtClean="0"/>
              <a:t>   </a:t>
            </a:r>
          </a:p>
          <a:p>
            <a:endParaRPr lang="sr-Latn-RS" sz="4000" dirty="0" smtClean="0"/>
          </a:p>
          <a:p>
            <a:pPr algn="ctr"/>
            <a:endParaRPr lang="sr-Latn-RS" sz="3200" dirty="0" smtClean="0">
              <a:latin typeface="Cambria" pitchFamily="18" charset="0"/>
            </a:endParaRPr>
          </a:p>
          <a:p>
            <a:pPr algn="ctr"/>
            <a:endParaRPr lang="sr-Latn-RS" sz="3200" dirty="0" smtClean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Slika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2.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Dozni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profili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ispitivanih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snopova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duž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vertikalne</a:t>
            </a:r>
            <a:r>
              <a:rPr lang="en-US" sz="2400" dirty="0" smtClean="0">
                <a:solidFill>
                  <a:srgbClr val="80008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ambria" pitchFamily="18" charset="0"/>
              </a:rPr>
              <a:t>ose</a:t>
            </a:r>
            <a:endParaRPr lang="en-US" sz="2400" dirty="0" smtClean="0">
              <a:solidFill>
                <a:srgbClr val="800080"/>
              </a:solidFill>
              <a:latin typeface="Cambria" pitchFamily="18" charset="0"/>
            </a:endParaRPr>
          </a:p>
          <a:p>
            <a:endParaRPr lang="en-US" sz="4000" dirty="0" smtClean="0"/>
          </a:p>
          <a:p>
            <a:endParaRPr lang="en-US" sz="4000" b="1" i="1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773025" y="12525375"/>
          <a:ext cx="4318000" cy="3076575"/>
        </p:xfrm>
        <a:graphic>
          <a:graphicData uri="http://schemas.openxmlformats.org/presentationml/2006/ole">
            <p:oleObj spid="_x0000_s13315" name="Graph" r:id="rId4" imgW="4276954" imgH="3023616" progId="Origin50.Graph">
              <p:embed/>
            </p:oleObj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7192625" y="12525375"/>
          <a:ext cx="4318000" cy="3046413"/>
        </p:xfrm>
        <a:graphic>
          <a:graphicData uri="http://schemas.openxmlformats.org/presentationml/2006/ole">
            <p:oleObj spid="_x0000_s13317" name="Graph" r:id="rId5" imgW="4276954" imgH="3023616" progId="Origin50.Graph">
              <p:embed/>
            </p:oleObj>
          </a:graphicData>
        </a:graphic>
      </p:graphicFrame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1612225" y="12525375"/>
          <a:ext cx="4362450" cy="3078163"/>
        </p:xfrm>
        <a:graphic>
          <a:graphicData uri="http://schemas.openxmlformats.org/presentationml/2006/ole">
            <p:oleObj spid="_x0000_s13319" name="Graph" r:id="rId6" imgW="4276954" imgH="3023616" progId="Origin50.Graph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21078826" y="19230975"/>
            <a:ext cx="11325224" cy="59721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  <a:prstDash val="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sz="3600" b="1" i="1" dirty="0" smtClean="0">
                <a:latin typeface="Cambria" pitchFamily="18" charset="0"/>
              </a:rPr>
              <a:t>Zaključak</a:t>
            </a:r>
          </a:p>
          <a:p>
            <a:r>
              <a:rPr lang="en-US" sz="3600" dirty="0" err="1" smtClean="0">
                <a:latin typeface="Cambria" pitchFamily="18" charset="0"/>
              </a:rPr>
              <a:t>Rezultati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pokazuju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da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vrijednost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kerme</a:t>
            </a:r>
            <a:r>
              <a:rPr lang="en-US" sz="3600" dirty="0" smtClean="0">
                <a:latin typeface="Cambria" pitchFamily="18" charset="0"/>
              </a:rPr>
              <a:t> u </a:t>
            </a:r>
            <a:r>
              <a:rPr lang="en-US" sz="3600" dirty="0" err="1" smtClean="0">
                <a:latin typeface="Cambria" pitchFamily="18" charset="0"/>
              </a:rPr>
              <a:t>vazduhu</a:t>
            </a:r>
            <a:r>
              <a:rPr lang="en-US" sz="3600" dirty="0" smtClean="0">
                <a:latin typeface="Cambria" pitchFamily="18" charset="0"/>
              </a:rPr>
              <a:t> van </a:t>
            </a:r>
            <a:r>
              <a:rPr lang="en-US" sz="3600" dirty="0" err="1" smtClean="0">
                <a:latin typeface="Cambria" pitchFamily="18" charset="0"/>
              </a:rPr>
              <a:t>direktnog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snopa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iznosi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manje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od</a:t>
            </a:r>
            <a:r>
              <a:rPr lang="en-US" sz="3600" dirty="0" smtClean="0">
                <a:latin typeface="Cambria" pitchFamily="18" charset="0"/>
              </a:rPr>
              <a:t> 5% </a:t>
            </a:r>
            <a:r>
              <a:rPr lang="en-US" sz="3600" dirty="0" err="1" smtClean="0">
                <a:latin typeface="Cambria" pitchFamily="18" charset="0"/>
              </a:rPr>
              <a:t>čime</a:t>
            </a:r>
            <a:r>
              <a:rPr lang="en-US" sz="3600" dirty="0" smtClean="0">
                <a:latin typeface="Cambria" pitchFamily="18" charset="0"/>
              </a:rPr>
              <a:t> je </a:t>
            </a:r>
            <a:r>
              <a:rPr lang="en-US" sz="3600" dirty="0" err="1" smtClean="0">
                <a:latin typeface="Cambria" pitchFamily="18" charset="0"/>
              </a:rPr>
              <a:t>propisan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uslov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propisan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standardom</a:t>
            </a:r>
            <a:r>
              <a:rPr lang="en-US" sz="3600" dirty="0" smtClean="0">
                <a:latin typeface="Cambria" pitchFamily="18" charset="0"/>
              </a:rPr>
              <a:t> ISO </a:t>
            </a:r>
            <a:r>
              <a:rPr lang="en-US" sz="3600" dirty="0" smtClean="0">
                <a:latin typeface="Cambria" pitchFamily="18" charset="0"/>
              </a:rPr>
              <a:t>4037-1</a:t>
            </a:r>
            <a:r>
              <a:rPr lang="sr-Latn-RS" sz="3600" dirty="0" smtClean="0">
                <a:latin typeface="Cambria" pitchFamily="18" charset="0"/>
              </a:rPr>
              <a:t>. </a:t>
            </a:r>
            <a:r>
              <a:rPr lang="en-US" sz="3600" dirty="0" err="1" smtClean="0">
                <a:latin typeface="Cambria" pitchFamily="18" charset="0"/>
              </a:rPr>
              <a:t>Takođe</a:t>
            </a:r>
            <a:r>
              <a:rPr lang="en-US" sz="3600" dirty="0" smtClean="0">
                <a:latin typeface="Cambria" pitchFamily="18" charset="0"/>
              </a:rPr>
              <a:t> je </a:t>
            </a:r>
            <a:r>
              <a:rPr lang="en-US" sz="3600" dirty="0" err="1" smtClean="0">
                <a:latin typeface="Cambria" pitchFamily="18" charset="0"/>
              </a:rPr>
              <a:t>ispunjen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uslov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da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kerma</a:t>
            </a:r>
            <a:r>
              <a:rPr lang="en-US" sz="3600" dirty="0" smtClean="0">
                <a:latin typeface="Cambria" pitchFamily="18" charset="0"/>
              </a:rPr>
              <a:t> u </a:t>
            </a:r>
            <a:r>
              <a:rPr lang="en-US" sz="3600" dirty="0" err="1" smtClean="0">
                <a:latin typeface="Cambria" pitchFamily="18" charset="0"/>
              </a:rPr>
              <a:t>vazduhu</a:t>
            </a:r>
            <a:r>
              <a:rPr lang="en-US" sz="3600" dirty="0" smtClean="0">
                <a:latin typeface="Cambria" pitchFamily="18" charset="0"/>
              </a:rPr>
              <a:t> u </a:t>
            </a:r>
            <a:r>
              <a:rPr lang="en-US" sz="3600" dirty="0" err="1" smtClean="0">
                <a:latin typeface="Cambria" pitchFamily="18" charset="0"/>
              </a:rPr>
              <a:t>referentnoj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tački</a:t>
            </a:r>
            <a:r>
              <a:rPr lang="en-US" sz="3600" dirty="0" smtClean="0">
                <a:latin typeface="Cambria" pitchFamily="18" charset="0"/>
              </a:rPr>
              <a:t> ne </a:t>
            </a:r>
            <a:r>
              <a:rPr lang="en-US" sz="3600" dirty="0" err="1" smtClean="0">
                <a:latin typeface="Cambria" pitchFamily="18" charset="0"/>
              </a:rPr>
              <a:t>varira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više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od</a:t>
            </a:r>
            <a:r>
              <a:rPr lang="en-US" sz="3600" dirty="0" smtClean="0">
                <a:latin typeface="Cambria" pitchFamily="18" charset="0"/>
              </a:rPr>
              <a:t> 5% </a:t>
            </a:r>
            <a:r>
              <a:rPr lang="en-US" sz="3600" dirty="0" err="1" smtClean="0">
                <a:latin typeface="Cambria" pitchFamily="18" charset="0"/>
              </a:rPr>
              <a:t>duž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cijele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osjetljive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zapremine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detektora</a:t>
            </a:r>
            <a:r>
              <a:rPr lang="en-US" sz="3600" dirty="0" smtClean="0">
                <a:latin typeface="Cambria" pitchFamily="18" charset="0"/>
              </a:rPr>
              <a:t>.</a:t>
            </a:r>
            <a:r>
              <a:rPr lang="sr-Latn-R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Procjenjena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mjerna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nesigurnost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mjerenja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iznosi</a:t>
            </a:r>
            <a:r>
              <a:rPr lang="en-US" sz="3600" dirty="0" smtClean="0">
                <a:latin typeface="Cambria" pitchFamily="18" charset="0"/>
              </a:rPr>
              <a:t> 1,6% </a:t>
            </a:r>
            <a:r>
              <a:rPr lang="en-US" sz="3600" dirty="0" err="1" smtClean="0">
                <a:latin typeface="Cambria" pitchFamily="18" charset="0"/>
              </a:rPr>
              <a:t>sa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faktorom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pokrivanja</a:t>
            </a:r>
            <a:r>
              <a:rPr lang="en-US" sz="3600" dirty="0" smtClean="0">
                <a:latin typeface="Cambria" pitchFamily="18" charset="0"/>
              </a:rPr>
              <a:t> k=2 </a:t>
            </a:r>
            <a:r>
              <a:rPr lang="en-US" sz="3600" dirty="0" err="1" smtClean="0">
                <a:latin typeface="Cambria" pitchFamily="18" charset="0"/>
              </a:rPr>
              <a:t>prilikom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čega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najveću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grešku</a:t>
            </a:r>
            <a:r>
              <a:rPr lang="en-US" sz="3600" dirty="0" smtClean="0">
                <a:latin typeface="Cambria" pitchFamily="18" charset="0"/>
              </a:rPr>
              <a:t> u </a:t>
            </a:r>
            <a:r>
              <a:rPr lang="en-US" sz="3600" dirty="0" err="1" smtClean="0">
                <a:latin typeface="Cambria" pitchFamily="18" charset="0"/>
              </a:rPr>
              <a:t>rezultat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unosi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pozicioniranje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jonizacione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komore</a:t>
            </a:r>
            <a:r>
              <a:rPr lang="en-US" sz="3600" dirty="0" smtClean="0">
                <a:latin typeface="Cambria" pitchFamily="18" charset="0"/>
              </a:rPr>
              <a:t>. 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2849225" y="16106775"/>
          <a:ext cx="4357688" cy="3074988"/>
        </p:xfrm>
        <a:graphic>
          <a:graphicData uri="http://schemas.openxmlformats.org/presentationml/2006/ole">
            <p:oleObj spid="_x0000_s13320" name="Graph" r:id="rId7" imgW="4276954" imgH="3023616" progId="Origin50.Graph">
              <p:embed/>
            </p:oleObj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17268825" y="16106775"/>
          <a:ext cx="4357688" cy="3074988"/>
        </p:xfrm>
        <a:graphic>
          <a:graphicData uri="http://schemas.openxmlformats.org/presentationml/2006/ole">
            <p:oleObj spid="_x0000_s13322" name="Graph" r:id="rId8" imgW="4276954" imgH="3023616" progId="Origin50.Graph">
              <p:embed/>
            </p:oleObj>
          </a:graphicData>
        </a:graphic>
      </p:graphicFrame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1688425" y="16106775"/>
          <a:ext cx="4348163" cy="3078163"/>
        </p:xfrm>
        <a:graphic>
          <a:graphicData uri="http://schemas.openxmlformats.org/presentationml/2006/ole">
            <p:oleObj spid="_x0000_s13324" name="Graph" r:id="rId9" imgW="4276954" imgH="3023616" progId="Origin50.Graph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27936825" y="0"/>
            <a:ext cx="4467225" cy="399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INNV_170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36825" y="0"/>
            <a:ext cx="4467225" cy="4230726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6336625" y="13896975"/>
            <a:ext cx="606742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287</TotalTime>
  <Words>559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Urban</vt:lpstr>
      <vt:lpstr>Graph</vt:lpstr>
      <vt:lpstr>Origin Graph</vt:lpstr>
      <vt:lpstr>DOZNI PROFILI REFERENTNIH SNOPOVA X ZRAČENJA  Sandra ĆEKLIĆ, Miloš ŽIVANOVIĆ, Danijela ARANĐIĆ, Predrag BOŽOVIĆ,  Jelena STANKOVIĆ, Đorđe LAZAREVIC Institut za nuklearne nauke Vinča, Univerzitet u Beogradu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Sandra</cp:lastModifiedBy>
  <cp:revision>36</cp:revision>
  <dcterms:created xsi:type="dcterms:W3CDTF">2006-08-16T00:00:00Z</dcterms:created>
  <dcterms:modified xsi:type="dcterms:W3CDTF">2015-09-24T18:37:49Z</dcterms:modified>
</cp:coreProperties>
</file>