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203150" cy="3240405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charset="0"/>
        <a:ea typeface="+mn-ea"/>
        <a:cs typeface="+mn-cs"/>
      </a:defRPr>
    </a:lvl1pPr>
    <a:lvl2pPr marL="326935" indent="43763" algn="l" rtl="0" fontAlgn="base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charset="0"/>
        <a:ea typeface="+mn-ea"/>
        <a:cs typeface="+mn-cs"/>
      </a:defRPr>
    </a:lvl2pPr>
    <a:lvl3pPr marL="653870" indent="87526" algn="l" rtl="0" fontAlgn="base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charset="0"/>
        <a:ea typeface="+mn-ea"/>
        <a:cs typeface="+mn-cs"/>
      </a:defRPr>
    </a:lvl3pPr>
    <a:lvl4pPr marL="980804" indent="131289" algn="l" rtl="0" fontAlgn="base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charset="0"/>
        <a:ea typeface="+mn-ea"/>
        <a:cs typeface="+mn-cs"/>
      </a:defRPr>
    </a:lvl4pPr>
    <a:lvl5pPr marL="1307739" indent="175052" algn="l" rtl="0" fontAlgn="base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charset="0"/>
        <a:ea typeface="+mn-ea"/>
        <a:cs typeface="+mn-cs"/>
      </a:defRPr>
    </a:lvl5pPr>
    <a:lvl6pPr marL="1853489" algn="l" defTabSz="741396" rtl="0" eaLnBrk="1" latinLnBrk="0" hangingPunct="1">
      <a:defRPr sz="6500" kern="1200">
        <a:solidFill>
          <a:schemeClr val="tx1"/>
        </a:solidFill>
        <a:latin typeface="Arial" charset="0"/>
        <a:ea typeface="+mn-ea"/>
        <a:cs typeface="+mn-cs"/>
      </a:defRPr>
    </a:lvl6pPr>
    <a:lvl7pPr marL="2224187" algn="l" defTabSz="741396" rtl="0" eaLnBrk="1" latinLnBrk="0" hangingPunct="1">
      <a:defRPr sz="6500" kern="1200">
        <a:solidFill>
          <a:schemeClr val="tx1"/>
        </a:solidFill>
        <a:latin typeface="Arial" charset="0"/>
        <a:ea typeface="+mn-ea"/>
        <a:cs typeface="+mn-cs"/>
      </a:defRPr>
    </a:lvl7pPr>
    <a:lvl8pPr marL="2594884" algn="l" defTabSz="741396" rtl="0" eaLnBrk="1" latinLnBrk="0" hangingPunct="1">
      <a:defRPr sz="6500" kern="1200">
        <a:solidFill>
          <a:schemeClr val="tx1"/>
        </a:solidFill>
        <a:latin typeface="Arial" charset="0"/>
        <a:ea typeface="+mn-ea"/>
        <a:cs typeface="+mn-cs"/>
      </a:defRPr>
    </a:lvl8pPr>
    <a:lvl9pPr marL="2965582" algn="l" defTabSz="741396" rtl="0" eaLnBrk="1" latinLnBrk="0" hangingPunct="1">
      <a:defRPr sz="6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88" autoAdjust="0"/>
    <p:restoredTop sz="99850" autoAdjust="0"/>
  </p:normalViewPr>
  <p:slideViewPr>
    <p:cSldViewPr>
      <p:cViewPr>
        <p:scale>
          <a:sx n="50" d="100"/>
          <a:sy n="50" d="100"/>
        </p:scale>
        <p:origin x="1404" y="-276"/>
      </p:cViewPr>
      <p:guideLst>
        <p:guide orient="horz" pos="10206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85F01-8F4E-4982-9A28-6B07E0F6146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CF3A6-E49C-4159-A838-948783633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D323601-92FD-4C8A-8718-7D033099549B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51038" y="744538"/>
            <a:ext cx="28956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8" y="4716027"/>
            <a:ext cx="5437821" cy="4467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28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A2B7DC3-1283-44BD-8D01-4E78B8E3A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2693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5387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80804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307739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634916" algn="l" defTabSz="65396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61899" algn="l" defTabSz="65396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88882" algn="l" defTabSz="65396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615866" algn="l" defTabSz="65396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951038" y="744538"/>
            <a:ext cx="28956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3501DD-F396-4972-AFB5-01C9B795DD4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4383" y="9151796"/>
            <a:ext cx="18744010" cy="6313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07364" y="16692995"/>
            <a:ext cx="15438040" cy="7528214"/>
          </a:xfrm>
        </p:spPr>
        <p:txBody>
          <a:bodyPr/>
          <a:lstStyle>
            <a:lvl1pPr marL="0" indent="0" algn="ctr">
              <a:buNone/>
              <a:defRPr/>
            </a:lvl1pPr>
            <a:lvl2pPr marL="326983" indent="0" algn="ctr">
              <a:buNone/>
              <a:defRPr/>
            </a:lvl2pPr>
            <a:lvl3pPr marL="653966" indent="0" algn="ctr">
              <a:buNone/>
              <a:defRPr/>
            </a:lvl3pPr>
            <a:lvl4pPr marL="980950" indent="0" algn="ctr">
              <a:buNone/>
              <a:defRPr/>
            </a:lvl4pPr>
            <a:lvl5pPr marL="1307933" indent="0" algn="ctr">
              <a:buNone/>
              <a:defRPr/>
            </a:lvl5pPr>
            <a:lvl6pPr marL="1634916" indent="0" algn="ctr">
              <a:buNone/>
              <a:defRPr/>
            </a:lvl6pPr>
            <a:lvl7pPr marL="1961899" indent="0" algn="ctr">
              <a:buNone/>
              <a:defRPr/>
            </a:lvl7pPr>
            <a:lvl8pPr marL="2288882" indent="0" algn="ctr">
              <a:buNone/>
              <a:defRPr/>
            </a:lvl8pPr>
            <a:lvl9pPr marL="261586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7A572-B7F2-422E-AEBE-F5C75CF17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7D4B1-FED7-4E07-B102-A1EFA9684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88114" y="1179371"/>
            <a:ext cx="4961732" cy="251356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2919" y="1179371"/>
            <a:ext cx="14751844" cy="251356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71420-E597-475B-A72D-03F9AC24C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E0DC6-77A8-4A18-B9E6-1CEAE6617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891" y="18929641"/>
            <a:ext cx="18745399" cy="5851382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1891" y="12485981"/>
            <a:ext cx="18745399" cy="6443662"/>
          </a:xfrm>
        </p:spPr>
        <p:txBody>
          <a:bodyPr anchor="b"/>
          <a:lstStyle>
            <a:lvl1pPr marL="0" indent="0">
              <a:buNone/>
              <a:defRPr sz="1500"/>
            </a:lvl1pPr>
            <a:lvl2pPr marL="326983" indent="0">
              <a:buNone/>
              <a:defRPr sz="1300"/>
            </a:lvl2pPr>
            <a:lvl3pPr marL="653966" indent="0">
              <a:buNone/>
              <a:defRPr sz="1100"/>
            </a:lvl3pPr>
            <a:lvl4pPr marL="980950" indent="0">
              <a:buNone/>
              <a:defRPr sz="1000"/>
            </a:lvl4pPr>
            <a:lvl5pPr marL="1307933" indent="0">
              <a:buNone/>
              <a:defRPr sz="1000"/>
            </a:lvl5pPr>
            <a:lvl6pPr marL="1634916" indent="0">
              <a:buNone/>
              <a:defRPr sz="1000"/>
            </a:lvl6pPr>
            <a:lvl7pPr marL="1961899" indent="0">
              <a:buNone/>
              <a:defRPr sz="1000"/>
            </a:lvl7pPr>
            <a:lvl8pPr marL="2288882" indent="0">
              <a:buNone/>
              <a:defRPr sz="1000"/>
            </a:lvl8pPr>
            <a:lvl9pPr marL="261586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37882-2291-4983-8685-93C74A102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916" y="6873589"/>
            <a:ext cx="9856788" cy="1944139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93053" y="6873589"/>
            <a:ext cx="9856788" cy="1944139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E0C5D-B330-4883-ABCB-F24A5847B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925" y="6594334"/>
            <a:ext cx="9742885" cy="274839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983" indent="0">
              <a:buNone/>
              <a:defRPr sz="1500" b="1"/>
            </a:lvl2pPr>
            <a:lvl3pPr marL="653966" indent="0">
              <a:buNone/>
              <a:defRPr sz="1300" b="1"/>
            </a:lvl3pPr>
            <a:lvl4pPr marL="980950" indent="0">
              <a:buNone/>
              <a:defRPr sz="1100" b="1"/>
            </a:lvl4pPr>
            <a:lvl5pPr marL="1307933" indent="0">
              <a:buNone/>
              <a:defRPr sz="1100" b="1"/>
            </a:lvl5pPr>
            <a:lvl6pPr marL="1634916" indent="0">
              <a:buNone/>
              <a:defRPr sz="1100" b="1"/>
            </a:lvl6pPr>
            <a:lvl7pPr marL="1961899" indent="0">
              <a:buNone/>
              <a:defRPr sz="1100" b="1"/>
            </a:lvl7pPr>
            <a:lvl8pPr marL="2288882" indent="0">
              <a:buNone/>
              <a:defRPr sz="1100" b="1"/>
            </a:lvl8pPr>
            <a:lvl9pPr marL="261586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925" y="9342728"/>
            <a:ext cx="9742885" cy="16972251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202799" y="6594334"/>
            <a:ext cx="9747051" cy="274839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983" indent="0">
              <a:buNone/>
              <a:defRPr sz="1500" b="1"/>
            </a:lvl2pPr>
            <a:lvl3pPr marL="653966" indent="0">
              <a:buNone/>
              <a:defRPr sz="1300" b="1"/>
            </a:lvl3pPr>
            <a:lvl4pPr marL="980950" indent="0">
              <a:buNone/>
              <a:defRPr sz="1100" b="1"/>
            </a:lvl4pPr>
            <a:lvl5pPr marL="1307933" indent="0">
              <a:buNone/>
              <a:defRPr sz="1100" b="1"/>
            </a:lvl5pPr>
            <a:lvl6pPr marL="1634916" indent="0">
              <a:buNone/>
              <a:defRPr sz="1100" b="1"/>
            </a:lvl6pPr>
            <a:lvl7pPr marL="1961899" indent="0">
              <a:buNone/>
              <a:defRPr sz="1100" b="1"/>
            </a:lvl7pPr>
            <a:lvl8pPr marL="2288882" indent="0">
              <a:buNone/>
              <a:defRPr sz="1100" b="1"/>
            </a:lvl8pPr>
            <a:lvl9pPr marL="261586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202799" y="9342728"/>
            <a:ext cx="9747051" cy="16972251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16114-D6FD-4228-8BEC-2BA537C18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A339D-F340-4460-8A2A-3BC85B06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D2848-AF74-4511-BA28-CDC2FC969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926" y="1172878"/>
            <a:ext cx="7255073" cy="499153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912" y="1172877"/>
            <a:ext cx="12327930" cy="251421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2926" y="6164412"/>
            <a:ext cx="7255073" cy="20150570"/>
          </a:xfrm>
        </p:spPr>
        <p:txBody>
          <a:bodyPr/>
          <a:lstStyle>
            <a:lvl1pPr marL="0" indent="0">
              <a:buNone/>
              <a:defRPr sz="1000"/>
            </a:lvl1pPr>
            <a:lvl2pPr marL="326983" indent="0">
              <a:buNone/>
              <a:defRPr sz="800"/>
            </a:lvl2pPr>
            <a:lvl3pPr marL="653966" indent="0">
              <a:buNone/>
              <a:defRPr sz="700"/>
            </a:lvl3pPr>
            <a:lvl4pPr marL="980950" indent="0">
              <a:buNone/>
              <a:defRPr sz="600"/>
            </a:lvl4pPr>
            <a:lvl5pPr marL="1307933" indent="0">
              <a:buNone/>
              <a:defRPr sz="600"/>
            </a:lvl5pPr>
            <a:lvl6pPr marL="1634916" indent="0">
              <a:buNone/>
              <a:defRPr sz="600"/>
            </a:lvl6pPr>
            <a:lvl7pPr marL="1961899" indent="0">
              <a:buNone/>
              <a:defRPr sz="600"/>
            </a:lvl7pPr>
            <a:lvl8pPr marL="2288882" indent="0">
              <a:buNone/>
              <a:defRPr sz="600"/>
            </a:lvl8pPr>
            <a:lvl9pPr marL="261586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D5313-6F7C-4826-BEC5-536E2B2ED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767" y="20620764"/>
            <a:ext cx="13230820" cy="243407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2767" y="2632798"/>
            <a:ext cx="13230820" cy="17674936"/>
          </a:xfrm>
        </p:spPr>
        <p:txBody>
          <a:bodyPr lIns="294285" tIns="147143" rIns="294285" bIns="147143"/>
          <a:lstStyle>
            <a:lvl1pPr marL="0" indent="0">
              <a:buNone/>
              <a:defRPr sz="2400"/>
            </a:lvl1pPr>
            <a:lvl2pPr marL="326983" indent="0">
              <a:buNone/>
              <a:defRPr sz="2000"/>
            </a:lvl2pPr>
            <a:lvl3pPr marL="653966" indent="0">
              <a:buNone/>
              <a:defRPr sz="1700"/>
            </a:lvl3pPr>
            <a:lvl4pPr marL="980950" indent="0">
              <a:buNone/>
              <a:defRPr sz="1500"/>
            </a:lvl4pPr>
            <a:lvl5pPr marL="1307933" indent="0">
              <a:buNone/>
              <a:defRPr sz="1500"/>
            </a:lvl5pPr>
            <a:lvl6pPr marL="1634916" indent="0">
              <a:buNone/>
              <a:defRPr sz="1500"/>
            </a:lvl6pPr>
            <a:lvl7pPr marL="1961899" indent="0">
              <a:buNone/>
              <a:defRPr sz="1500"/>
            </a:lvl7pPr>
            <a:lvl8pPr marL="2288882" indent="0">
              <a:buNone/>
              <a:defRPr sz="1500"/>
            </a:lvl8pPr>
            <a:lvl9pPr marL="2615866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22767" y="23054835"/>
            <a:ext cx="13230820" cy="3457575"/>
          </a:xfrm>
        </p:spPr>
        <p:txBody>
          <a:bodyPr/>
          <a:lstStyle>
            <a:lvl1pPr marL="0" indent="0">
              <a:buNone/>
              <a:defRPr sz="1000"/>
            </a:lvl1pPr>
            <a:lvl2pPr marL="326983" indent="0">
              <a:buNone/>
              <a:defRPr sz="800"/>
            </a:lvl2pPr>
            <a:lvl3pPr marL="653966" indent="0">
              <a:buNone/>
              <a:defRPr sz="700"/>
            </a:lvl3pPr>
            <a:lvl4pPr marL="980950" indent="0">
              <a:buNone/>
              <a:defRPr sz="600"/>
            </a:lvl4pPr>
            <a:lvl5pPr marL="1307933" indent="0">
              <a:buNone/>
              <a:defRPr sz="600"/>
            </a:lvl5pPr>
            <a:lvl6pPr marL="1634916" indent="0">
              <a:buNone/>
              <a:defRPr sz="600"/>
            </a:lvl6pPr>
            <a:lvl7pPr marL="1961899" indent="0">
              <a:buNone/>
              <a:defRPr sz="600"/>
            </a:lvl7pPr>
            <a:lvl8pPr marL="2288882" indent="0">
              <a:buNone/>
              <a:defRPr sz="600"/>
            </a:lvl8pPr>
            <a:lvl9pPr marL="261586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F6472-D64F-44C7-ADE4-0FE103EDA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417" y="1298865"/>
            <a:ext cx="2268431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8893" tIns="164446" rIns="328893" bIns="1644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417" y="7559388"/>
            <a:ext cx="22684317" cy="21387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8893" tIns="164446" rIns="328893" bIns="16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9417" y="29507584"/>
            <a:ext cx="5882217" cy="225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8893" tIns="164446" rIns="328893" bIns="164446" numCol="1" anchor="t" anchorCtr="0" compatLnSpc="1">
            <a:prstTxWarp prst="textNoShape">
              <a:avLst/>
            </a:prstTxWarp>
          </a:bodyPr>
          <a:lstStyle>
            <a:lvl1pPr>
              <a:defRPr sz="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1447" y="29507584"/>
            <a:ext cx="7980257" cy="225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8893" tIns="164446" rIns="328893" bIns="164446" numCol="1" anchor="t" anchorCtr="0" compatLnSpc="1">
            <a:prstTxWarp prst="textNoShape">
              <a:avLst/>
            </a:prstTxWarp>
          </a:bodyPr>
          <a:lstStyle>
            <a:lvl1pPr algn="ctr">
              <a:defRPr sz="5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1517" y="29507584"/>
            <a:ext cx="5882217" cy="225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8893" tIns="164446" rIns="328893" bIns="164446" numCol="1" anchor="t" anchorCtr="0" compatLnSpc="1">
            <a:prstTxWarp prst="textNoShape">
              <a:avLst/>
            </a:prstTxWarp>
          </a:bodyPr>
          <a:lstStyle>
            <a:lvl1pPr algn="r">
              <a:defRPr sz="5000">
                <a:latin typeface="Arial" charset="0"/>
              </a:defRPr>
            </a:lvl1pPr>
          </a:lstStyle>
          <a:p>
            <a:pPr>
              <a:defRPr/>
            </a:pPr>
            <a:fld id="{A88464BA-9944-467F-9270-3F5F12320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88656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88656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Arial" charset="0"/>
        </a:defRPr>
      </a:lvl2pPr>
      <a:lvl3pPr algn="ctr" defTabSz="3288656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Arial" charset="0"/>
        </a:defRPr>
      </a:lvl3pPr>
      <a:lvl4pPr algn="ctr" defTabSz="3288656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Arial" charset="0"/>
        </a:defRPr>
      </a:lvl4pPr>
      <a:lvl5pPr algn="ctr" defTabSz="3288656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Arial" charset="0"/>
        </a:defRPr>
      </a:lvl5pPr>
      <a:lvl6pPr marL="326983" algn="ctr" defTabSz="2942849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653966" algn="ctr" defTabSz="2942849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980950" algn="ctr" defTabSz="2942849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1307933" algn="ctr" defTabSz="2942849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1231798" indent="-1231798" algn="l" defTabSz="3288656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+mn-ea"/>
          <a:cs typeface="+mn-cs"/>
        </a:defRPr>
      </a:lvl1pPr>
      <a:lvl2pPr marL="2672113" indent="-1028429" algn="l" defTabSz="3288656" rtl="0" eaLnBrk="0" fontAlgn="base" hangingPunct="0">
        <a:spcBef>
          <a:spcPct val="20000"/>
        </a:spcBef>
        <a:spcAft>
          <a:spcPct val="0"/>
        </a:spcAft>
        <a:buChar char="–"/>
        <a:defRPr sz="10100">
          <a:solidFill>
            <a:schemeClr val="tx1"/>
          </a:solidFill>
          <a:latin typeface="+mn-lt"/>
        </a:defRPr>
      </a:lvl2pPr>
      <a:lvl3pPr marL="4109854" indent="-821199" algn="l" defTabSz="3288656" rtl="0" eaLnBrk="0" fontAlgn="base" hangingPunct="0">
        <a:spcBef>
          <a:spcPct val="20000"/>
        </a:spcBef>
        <a:spcAft>
          <a:spcPct val="0"/>
        </a:spcAft>
        <a:buChar char="•"/>
        <a:defRPr sz="8600">
          <a:solidFill>
            <a:schemeClr val="tx1"/>
          </a:solidFill>
          <a:latin typeface="+mn-lt"/>
        </a:defRPr>
      </a:lvl3pPr>
      <a:lvl4pPr marL="5754826" indent="-821199" algn="l" defTabSz="3288656" rtl="0" eaLnBrk="0" fontAlgn="base" hangingPunct="0">
        <a:spcBef>
          <a:spcPct val="20000"/>
        </a:spcBef>
        <a:spcAft>
          <a:spcPct val="0"/>
        </a:spcAft>
        <a:buChar char="–"/>
        <a:defRPr sz="7200">
          <a:solidFill>
            <a:schemeClr val="tx1"/>
          </a:solidFill>
          <a:latin typeface="+mn-lt"/>
        </a:defRPr>
      </a:lvl4pPr>
      <a:lvl5pPr marL="7399797" indent="-821199" algn="l" defTabSz="3288656" rtl="0" eaLnBrk="0" fontAlgn="base" hangingPunct="0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5pPr>
      <a:lvl6pPr marL="6948394" indent="-735713" algn="l" defTabSz="2942849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275377" indent="-735713" algn="l" defTabSz="2942849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7602360" indent="-735713" algn="l" defTabSz="2942849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7929343" indent="-735713" algn="l" defTabSz="2942849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5396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983" algn="l" defTabSz="65396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3966" algn="l" defTabSz="65396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0950" algn="l" defTabSz="65396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7933" algn="l" defTabSz="65396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4916" algn="l" defTabSz="65396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61899" algn="l" defTabSz="65396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8882" algn="l" defTabSz="65396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5866" algn="l" defTabSz="65396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3" cstate="print">
            <a:lum bright="66000"/>
          </a:blip>
          <a:srcRect/>
          <a:stretch>
            <a:fillRect/>
          </a:stretch>
        </p:blipFill>
        <p:spPr bwMode="auto">
          <a:xfrm>
            <a:off x="528553" y="3986126"/>
            <a:ext cx="24146044" cy="2841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57247" y="1128607"/>
            <a:ext cx="22823593" cy="2349644"/>
          </a:xfrm>
          <a:ln>
            <a:noFill/>
          </a:ln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defTabSz="3289133" eaLnBrk="1" hangingPunct="1">
              <a:defRPr/>
            </a:pPr>
            <a:r>
              <a:rPr lang="en-US" sz="7200" b="1" cap="all" dirty="0" smtClean="0">
                <a:ln w="0"/>
                <a:solidFill>
                  <a:srgbClr val="FF0066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Calibri" pitchFamily="34" charset="0"/>
              </a:rPr>
              <a:t>PRENATALNA IZLAGANJA </a:t>
            </a:r>
            <a:br>
              <a:rPr lang="en-US" sz="7200" b="1" cap="all" dirty="0" smtClean="0">
                <a:ln w="0"/>
                <a:solidFill>
                  <a:srgbClr val="FF0066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Calibri" pitchFamily="34" charset="0"/>
              </a:rPr>
            </a:br>
            <a:r>
              <a:rPr lang="en-US" sz="7200" b="1" cap="all" dirty="0" smtClean="0">
                <a:ln w="0"/>
                <a:solidFill>
                  <a:srgbClr val="FF0066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Calibri" pitchFamily="34" charset="0"/>
              </a:rPr>
              <a:t>U DIJAGNOSTIČKOJ RADIOLOGIJI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2867" y="6486457"/>
            <a:ext cx="7858180" cy="3000396"/>
          </a:xfrm>
        </p:spPr>
        <p:txBody>
          <a:bodyPr/>
          <a:lstStyle/>
          <a:p>
            <a:pPr algn="l" defTabSz="3289133" eaLnBrk="1" hangingPunct="1">
              <a:spcBef>
                <a:spcPts val="0"/>
              </a:spcBef>
              <a:spcAft>
                <a:spcPts val="462"/>
              </a:spcAft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UVOD</a:t>
            </a:r>
          </a:p>
          <a:p>
            <a:pPr algn="l" defTabSz="3289133" eaLnBrk="1" hangingPunct="1">
              <a:spcBef>
                <a:spcPts val="0"/>
              </a:spcBef>
              <a:spcAft>
                <a:spcPts val="462"/>
              </a:spcAft>
              <a:buFont typeface="Courier New" pitchFamily="49" charset="0"/>
              <a:buChar char="o"/>
              <a:defRPr/>
            </a:pPr>
            <a:r>
              <a:rPr lang="sr-Latn-BA" sz="2400" dirty="0" smtClean="0">
                <a:solidFill>
                  <a:srgbClr val="002060"/>
                </a:solidFill>
                <a:latin typeface="Comic Sans MS" pitchFamily="66" charset="0"/>
              </a:rPr>
              <a:t>Trudnoća se smatra najznačajnijom kontraindikacijom za radiološke preglede koji se baziraju na primeni jonizujućih zračenja</a:t>
            </a:r>
            <a:endParaRPr lang="en-US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l" defTabSz="3289133" eaLnBrk="1" hangingPunct="1">
              <a:spcBef>
                <a:spcPts val="0"/>
              </a:spcBef>
              <a:spcAft>
                <a:spcPts val="462"/>
              </a:spcAft>
              <a:buFont typeface="Courier New" pitchFamily="49" charset="0"/>
              <a:buChar char="o"/>
              <a:defRPr/>
            </a:pPr>
            <a:r>
              <a:rPr lang="en-US" sz="24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Planirana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nenamerna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sl-SI" sz="24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(akcidentalna) </a:t>
            </a:r>
            <a:r>
              <a:rPr lang="en-US" sz="24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izlaganja</a:t>
            </a:r>
            <a:endParaRPr lang="en-US" sz="2400" dirty="0" smtClean="0">
              <a:solidFill>
                <a:srgbClr val="002060"/>
              </a:solidFill>
              <a:latin typeface="Comic Sans MS" pitchFamily="66" charset="0"/>
              <a:cs typeface="Calibri" pitchFamily="34" charset="0"/>
            </a:endParaRPr>
          </a:p>
          <a:p>
            <a:pPr algn="l" defTabSz="3289133" eaLnBrk="1" hangingPunct="1">
              <a:spcBef>
                <a:spcPts val="0"/>
              </a:spcBef>
              <a:spcAft>
                <a:spcPts val="462"/>
              </a:spcAft>
              <a:buFont typeface="Courier New" pitchFamily="49" charset="0"/>
              <a:buChar char="o"/>
              <a:defRPr/>
            </a:pP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Benefit za </a:t>
            </a:r>
            <a:r>
              <a:rPr lang="en-US" sz="24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majku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nero</a:t>
            </a:r>
            <a:r>
              <a:rPr lang="sl-SI" sz="24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đ</a:t>
            </a:r>
            <a:r>
              <a:rPr lang="en-US" sz="24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eno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dete</a:t>
            </a:r>
            <a:endParaRPr lang="sl-SI" sz="2400" dirty="0" smtClean="0">
              <a:solidFill>
                <a:srgbClr val="002060"/>
              </a:solidFill>
              <a:latin typeface="Comic Sans MS" pitchFamily="66" charset="0"/>
              <a:cs typeface="Calibri" pitchFamily="34" charset="0"/>
            </a:endParaRPr>
          </a:p>
          <a:p>
            <a:pPr algn="l" defTabSz="3289133" eaLnBrk="1" hangingPunct="1">
              <a:spcBef>
                <a:spcPts val="0"/>
              </a:spcBef>
              <a:spcAft>
                <a:spcPts val="462"/>
              </a:spcAft>
              <a:buFont typeface="Courier New" pitchFamily="49" charset="0"/>
              <a:buChar char="o"/>
              <a:defRPr/>
            </a:pPr>
            <a:r>
              <a:rPr lang="sr-Latn-BA" sz="2400" dirty="0" smtClean="0">
                <a:solidFill>
                  <a:srgbClr val="002060"/>
                </a:solidFill>
                <a:latin typeface="Comic Sans MS" pitchFamily="66" charset="0"/>
              </a:rPr>
              <a:t>Rizik zavisi od faze trudnoće primljene doze</a:t>
            </a:r>
            <a:endParaRPr lang="en-US" sz="2400" dirty="0" smtClean="0">
              <a:solidFill>
                <a:srgbClr val="002060"/>
              </a:solidFill>
              <a:latin typeface="Comic Sans MS" pitchFamily="66" charset="0"/>
              <a:cs typeface="Calibri" pitchFamily="34" charset="0"/>
            </a:endParaRPr>
          </a:p>
          <a:p>
            <a:pPr algn="just" defTabSz="3289133" eaLnBrk="1" hangingPunct="1">
              <a:spcBef>
                <a:spcPts val="0"/>
              </a:spcBef>
              <a:spcAft>
                <a:spcPts val="462"/>
              </a:spcAft>
              <a:buFont typeface="Wingdings" pitchFamily="2" charset="2"/>
              <a:buChar char="q"/>
              <a:defRPr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  <a:cs typeface="Calibri" pitchFamily="34" charset="0"/>
            </a:endParaRPr>
          </a:p>
          <a:p>
            <a:pPr algn="just" defTabSz="3289133" eaLnBrk="1" hangingPunct="1">
              <a:spcBef>
                <a:spcPts val="0"/>
              </a:spcBef>
              <a:spcAft>
                <a:spcPts val="462"/>
              </a:spcAft>
              <a:defRPr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  <a:cs typeface="Calibri" pitchFamily="34" charset="0"/>
            </a:endParaRPr>
          </a:p>
          <a:p>
            <a:pPr algn="just" defTabSz="3289133" eaLnBrk="1" hangingPunct="1">
              <a:spcBef>
                <a:spcPts val="0"/>
              </a:spcBef>
              <a:spcAft>
                <a:spcPts val="462"/>
              </a:spcAft>
              <a:buFont typeface="Wingdings" pitchFamily="2" charset="2"/>
              <a:buChar char="q"/>
              <a:defRPr/>
            </a:pPr>
            <a:endParaRPr lang="en-US" sz="2800" dirty="0" smtClean="0">
              <a:solidFill>
                <a:srgbClr val="C00000"/>
              </a:solidFill>
              <a:latin typeface="Comic Sans MS" pitchFamily="66" charset="0"/>
              <a:cs typeface="Calibri" pitchFamily="34" charset="0"/>
            </a:endParaRPr>
          </a:p>
          <a:p>
            <a:pPr algn="just" defTabSz="3289133"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C00000"/>
              </a:solidFill>
              <a:latin typeface="Comic Sans MS" pitchFamily="66" charset="0"/>
              <a:cs typeface="Calibri" pitchFamily="34" charset="0"/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3814701" y="4057565"/>
            <a:ext cx="1828812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8893" tIns="164446" rIns="328893" bIns="164446" anchor="ctr"/>
          <a:lstStyle/>
          <a:p>
            <a:pPr algn="ctr">
              <a:spcBef>
                <a:spcPts val="0"/>
              </a:spcBef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2400" b="1" dirty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</a:br>
            <a:r>
              <a:rPr lang="en-GB" sz="2400" b="1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Olivera CIRAJ-BJELAC</a:t>
            </a:r>
            <a:r>
              <a:rPr lang="en-GB" sz="2400" b="1" baseline="30000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1,2</a:t>
            </a:r>
            <a:r>
              <a:rPr lang="en-GB" sz="2400" b="1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, Danijela ARANĐIĆ</a:t>
            </a:r>
            <a:r>
              <a:rPr lang="en-GB" sz="2400" b="1" baseline="30000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1,2</a:t>
            </a:r>
            <a:r>
              <a:rPr lang="en-GB" sz="2400" b="1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, Predrag BOŽOVIĆ</a:t>
            </a:r>
            <a:r>
              <a:rPr lang="en-GB" sz="2400" b="1" baseline="30000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1,2</a:t>
            </a:r>
            <a:r>
              <a:rPr lang="en-GB" sz="2400" b="1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, Sandra ĆEKLIĆ</a:t>
            </a:r>
            <a:r>
              <a:rPr lang="en-GB" sz="2400" b="1" baseline="30000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2</a:t>
            </a:r>
            <a:r>
              <a:rPr lang="en-GB" sz="2400" b="1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, Đ</a:t>
            </a:r>
            <a:r>
              <a:rPr lang="sl-SI" sz="2400" b="1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orđe </a:t>
            </a:r>
            <a:r>
              <a:rPr lang="en-GB" sz="2400" b="1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LAZAREVIĆ</a:t>
            </a:r>
            <a:r>
              <a:rPr lang="en-GB" sz="2400" b="1" baseline="30000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2</a:t>
            </a:r>
          </a:p>
          <a:p>
            <a:pPr algn="ctr">
              <a:spcBef>
                <a:spcPts val="0"/>
              </a:spcBef>
            </a:pP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1) </a:t>
            </a:r>
            <a:r>
              <a:rPr lang="en-GB" sz="2400" dirty="0" err="1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Elektrotehnički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fakultet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, </a:t>
            </a:r>
            <a:r>
              <a:rPr lang="en-GB" sz="2400" dirty="0" err="1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Univerzitet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 u </a:t>
            </a:r>
            <a:r>
              <a:rPr lang="en-GB" sz="2400" dirty="0" err="1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Beogradu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, </a:t>
            </a:r>
            <a:r>
              <a:rPr lang="en-GB" sz="2400" dirty="0" err="1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Srbija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514350" indent="-514350" algn="ctr">
              <a:spcBef>
                <a:spcPts val="0"/>
              </a:spcBef>
            </a:pP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2) Institut za nuklearne nauke </a:t>
            </a:r>
            <a:r>
              <a:rPr lang="en-GB" sz="2400" dirty="0" err="1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Vinča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, </a:t>
            </a:r>
            <a:r>
              <a:rPr lang="en-GB" sz="2400" dirty="0" err="1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Univerzitet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 u Beograd, </a:t>
            </a:r>
            <a:r>
              <a:rPr lang="en-GB" sz="2400" dirty="0" err="1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Srbija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2400" b="1" dirty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</a:br>
            <a:endParaRPr lang="en-US" sz="2400" b="1" dirty="0">
              <a:solidFill>
                <a:srgbClr val="002060"/>
              </a:solidFill>
              <a:latin typeface="Comic Sans MS" pitchFamily="66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8" name="Picture 7" descr="vin_front_page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9991" y="1057169"/>
            <a:ext cx="283663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37" name="Rectangle 8"/>
          <p:cNvSpPr>
            <a:spLocks noChangeArrowheads="1"/>
          </p:cNvSpPr>
          <p:nvPr/>
        </p:nvSpPr>
        <p:spPr bwMode="auto">
          <a:xfrm>
            <a:off x="1" y="-629949"/>
            <a:ext cx="147666" cy="107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87" tIns="36544" rIns="73087" bIns="36544" anchor="ctr">
            <a:spAutoFit/>
          </a:bodyPr>
          <a:lstStyle/>
          <a:p>
            <a:pPr defTabSz="731171"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106" name="Rectangle 11"/>
          <p:cNvSpPr>
            <a:spLocks noChangeArrowheads="1"/>
          </p:cNvSpPr>
          <p:nvPr/>
        </p:nvSpPr>
        <p:spPr bwMode="auto">
          <a:xfrm>
            <a:off x="1" y="29874"/>
            <a:ext cx="147666" cy="30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87" tIns="36544" rIns="73087" bIns="36544" anchor="ctr">
            <a:spAutoFit/>
          </a:bodyPr>
          <a:lstStyle/>
          <a:p>
            <a:pPr defTabSz="731171">
              <a:defRPr/>
            </a:pPr>
            <a:endParaRPr lang="en-US" sz="15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057" name="Line 114"/>
          <p:cNvSpPr>
            <a:spLocks noChangeShapeType="1"/>
          </p:cNvSpPr>
          <p:nvPr/>
        </p:nvSpPr>
        <p:spPr bwMode="auto">
          <a:xfrm>
            <a:off x="671429" y="3986125"/>
            <a:ext cx="23860292" cy="45719"/>
          </a:xfrm>
          <a:prstGeom prst="line">
            <a:avLst/>
          </a:prstGeom>
          <a:noFill/>
          <a:ln w="76200">
            <a:solidFill>
              <a:srgbClr val="002060"/>
            </a:solidFill>
            <a:round/>
            <a:headEnd/>
            <a:tailEnd/>
          </a:ln>
        </p:spPr>
        <p:txBody>
          <a:bodyPr lIns="65397" tIns="32698" rIns="65397" bIns="32698"/>
          <a:lstStyle/>
          <a:p>
            <a:endParaRPr lang="en-US"/>
          </a:p>
        </p:txBody>
      </p:sp>
      <p:sp>
        <p:nvSpPr>
          <p:cNvPr id="2059" name="Rectangle 120"/>
          <p:cNvSpPr>
            <a:spLocks noChangeArrowheads="1"/>
          </p:cNvSpPr>
          <p:nvPr/>
        </p:nvSpPr>
        <p:spPr bwMode="auto">
          <a:xfrm>
            <a:off x="1" y="4823980"/>
            <a:ext cx="132136" cy="106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97" tIns="32698" rIns="65397" bIns="32698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13244517" y="6486457"/>
            <a:ext cx="1121576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8893" tIns="164446" rIns="328893" bIns="164446"/>
          <a:lstStyle/>
          <a:p>
            <a:pPr defTabSz="3289133">
              <a:spcBef>
                <a:spcPts val="0"/>
              </a:spcBef>
              <a:spcAft>
                <a:spcPts val="462"/>
              </a:spcAft>
              <a:defRPr/>
            </a:pPr>
            <a:r>
              <a:rPr lang="sv-SE" sz="3600" b="1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NAMERNA MEDICINSKA IZLAGANJA U TRUDNOĆI</a:t>
            </a:r>
            <a:r>
              <a:rPr lang="sv-SE" sz="24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Calibri" pitchFamily="34" charset="0"/>
              </a:rPr>
              <a:t>	</a:t>
            </a:r>
            <a:endParaRPr lang="sl-SI" sz="2400" kern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Calibri" pitchFamily="34" charset="0"/>
            </a:endParaRPr>
          </a:p>
          <a:p>
            <a:pPr defTabSz="3289133">
              <a:spcBef>
                <a:spcPts val="0"/>
              </a:spcBef>
              <a:spcAft>
                <a:spcPts val="462"/>
              </a:spcAft>
              <a:buFont typeface="Courier New" pitchFamily="49" charset="0"/>
              <a:buChar char="o"/>
              <a:defRPr/>
            </a:pPr>
            <a:r>
              <a:rPr lang="sl-SI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Osnovni principi zaštite od zračenja</a:t>
            </a:r>
          </a:p>
          <a:p>
            <a:pPr defTabSz="3289133">
              <a:spcBef>
                <a:spcPts val="0"/>
              </a:spcBef>
              <a:spcAft>
                <a:spcPts val="462"/>
              </a:spcAft>
              <a:buFont typeface="Courier New" pitchFamily="49" charset="0"/>
              <a:buChar char="o"/>
              <a:defRPr/>
            </a:pPr>
            <a:r>
              <a:rPr lang="vi-VN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Kada je trudnoća potvrđena i kada pregled uz primenu jonizujućih zračenja ne može biti odložen do porođaja</a:t>
            </a:r>
          </a:p>
          <a:p>
            <a:pPr defTabSz="3289133">
              <a:spcBef>
                <a:spcPts val="0"/>
              </a:spcBef>
              <a:spcAft>
                <a:spcPts val="462"/>
              </a:spcAft>
              <a:buFont typeface="Courier New" pitchFamily="49" charset="0"/>
              <a:buChar char="o"/>
              <a:defRPr/>
            </a:pPr>
            <a:r>
              <a:rPr lang="vi-VN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U proceni benefita i rizika potrebno je razmotiriti sve rizike za majku i </a:t>
            </a:r>
            <a:r>
              <a:rPr lang="vi-VN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ner</a:t>
            </a:r>
            <a:r>
              <a:rPr lang="en-US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o</a:t>
            </a:r>
            <a:r>
              <a:rPr lang="vi-VN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đeno </a:t>
            </a:r>
            <a:r>
              <a:rPr lang="vi-VN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dete, uključujući i rizik od odlaganja procedure, odnosno dijagnoze</a:t>
            </a:r>
          </a:p>
          <a:p>
            <a:pPr algn="just" defTabSz="3289133">
              <a:spcBef>
                <a:spcPts val="0"/>
              </a:spcBef>
              <a:spcAft>
                <a:spcPts val="462"/>
              </a:spcAft>
              <a:buFont typeface="Arial" pitchFamily="34" charset="0"/>
              <a:buChar char="•"/>
              <a:defRPr/>
            </a:pPr>
            <a:endParaRPr lang="en-US" sz="3100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Calibri" pitchFamily="34" charset="0"/>
            </a:endParaRPr>
          </a:p>
          <a:p>
            <a:pPr algn="just" defTabSz="3289133">
              <a:spcBef>
                <a:spcPts val="0"/>
              </a:spcBef>
              <a:spcAft>
                <a:spcPts val="462"/>
              </a:spcAft>
              <a:defRPr/>
            </a:pPr>
            <a:endParaRPr lang="en-US" sz="3100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Calibri" pitchFamily="34" charset="0"/>
            </a:endParaRPr>
          </a:p>
          <a:p>
            <a:pPr algn="just" defTabSz="3289133">
              <a:spcBef>
                <a:spcPts val="0"/>
              </a:spcBef>
              <a:spcAft>
                <a:spcPts val="462"/>
              </a:spcAft>
              <a:defRPr/>
            </a:pPr>
            <a:endParaRPr lang="en-US" sz="3100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Calibri" pitchFamily="34" charset="0"/>
            </a:endParaRPr>
          </a:p>
        </p:txBody>
      </p:sp>
      <p:sp>
        <p:nvSpPr>
          <p:cNvPr id="2120" name="Line 113"/>
          <p:cNvSpPr>
            <a:spLocks noChangeShapeType="1"/>
          </p:cNvSpPr>
          <p:nvPr/>
        </p:nvSpPr>
        <p:spPr bwMode="auto">
          <a:xfrm flipV="1">
            <a:off x="957181" y="9701167"/>
            <a:ext cx="11501518" cy="45719"/>
          </a:xfrm>
          <a:prstGeom prst="line">
            <a:avLst/>
          </a:prstGeom>
          <a:noFill/>
          <a:ln w="76200">
            <a:solidFill>
              <a:srgbClr val="002060"/>
            </a:solidFill>
            <a:round/>
            <a:headEnd/>
            <a:tailEnd/>
          </a:ln>
        </p:spPr>
        <p:txBody>
          <a:bodyPr lIns="65397" tIns="32698" rIns="65397" bIns="32698"/>
          <a:lstStyle/>
          <a:p>
            <a:endParaRPr lang="en-US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 bwMode="auto">
          <a:xfrm>
            <a:off x="814305" y="29275179"/>
            <a:ext cx="14073286" cy="255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8893" tIns="164446" rIns="328893" bIns="164446"/>
          <a:lstStyle/>
          <a:p>
            <a:pPr algn="just" defTabSz="3289133">
              <a:spcBef>
                <a:spcPts val="0"/>
              </a:spcBef>
              <a:spcAft>
                <a:spcPts val="462"/>
              </a:spcAft>
              <a:defRPr/>
            </a:pPr>
            <a:r>
              <a:rPr lang="sl-SI" sz="3600" b="1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ZAKLJUČAK</a:t>
            </a:r>
            <a:endParaRPr lang="en-US" sz="3600" b="1" kern="0" dirty="0" smtClean="0">
              <a:solidFill>
                <a:srgbClr val="002060"/>
              </a:solidFill>
              <a:latin typeface="Comic Sans MS" pitchFamily="66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Neophodno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je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preduzeti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sve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neophodne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mere u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cilju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prevencije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nenamrnih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izlaganja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u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trudnoći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. </a:t>
            </a:r>
            <a:endParaRPr lang="sl-SI" sz="2600" dirty="0" smtClean="0">
              <a:solidFill>
                <a:srgbClr val="002060"/>
              </a:solidFill>
              <a:latin typeface="Comic Sans MS" pitchFamily="66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Doza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za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embrion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ili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fetus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kod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većine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dijagnostičkih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procedura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ne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može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prouzrokovati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smrt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fetusa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,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malformaciju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ili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mentalnu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retardaciju</a:t>
            </a:r>
            <a:endParaRPr lang="sl-SI" sz="2600" dirty="0" smtClean="0">
              <a:solidFill>
                <a:srgbClr val="002060"/>
              </a:solidFill>
              <a:latin typeface="Comic Sans MS" pitchFamily="66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sl-SI" sz="26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Rizik za karcinom je veoma mali (1:1000)</a:t>
            </a:r>
            <a:endParaRPr lang="en-US" sz="2000" kern="0" dirty="0">
              <a:solidFill>
                <a:srgbClr val="C00000"/>
              </a:solidFill>
              <a:latin typeface="Comic Sans MS" pitchFamily="66" charset="0"/>
              <a:cs typeface="Calibri" pitchFamily="34" charset="0"/>
            </a:endParaRPr>
          </a:p>
        </p:txBody>
      </p:sp>
      <p:sp>
        <p:nvSpPr>
          <p:cNvPr id="2133" name="TextBox 59"/>
          <p:cNvSpPr txBox="1">
            <a:spLocks noChangeArrowheads="1"/>
          </p:cNvSpPr>
          <p:nvPr/>
        </p:nvSpPr>
        <p:spPr bwMode="auto">
          <a:xfrm>
            <a:off x="20174003" y="6200705"/>
            <a:ext cx="4301278" cy="37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140" tIns="37070" rIns="74140" bIns="37070">
            <a:spAutoFit/>
          </a:bodyPr>
          <a:lstStyle/>
          <a:p>
            <a:pPr algn="r"/>
            <a:r>
              <a:rPr lang="en-US" sz="1900" b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www.vinca.rs/ociraj@vinca.rs</a:t>
            </a:r>
          </a:p>
        </p:txBody>
      </p:sp>
      <p:sp>
        <p:nvSpPr>
          <p:cNvPr id="50" name="Line 113"/>
          <p:cNvSpPr>
            <a:spLocks noChangeShapeType="1"/>
          </p:cNvSpPr>
          <p:nvPr/>
        </p:nvSpPr>
        <p:spPr bwMode="auto">
          <a:xfrm>
            <a:off x="814305" y="6057829"/>
            <a:ext cx="23574540" cy="45719"/>
          </a:xfrm>
          <a:prstGeom prst="line">
            <a:avLst/>
          </a:prstGeom>
          <a:noFill/>
          <a:ln w="76200">
            <a:solidFill>
              <a:srgbClr val="002060">
                <a:alpha val="70000"/>
              </a:srgbClr>
            </a:solidFill>
            <a:round/>
            <a:headEnd/>
            <a:tailEnd/>
          </a:ln>
        </p:spPr>
        <p:txBody>
          <a:bodyPr lIns="65397" tIns="32698" rIns="65397" bIns="32698"/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673409" y="10415547"/>
            <a:ext cx="87868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000" i="1" dirty="0" smtClean="0">
                <a:solidFill>
                  <a:srgbClr val="FF0066"/>
                </a:solidFill>
                <a:latin typeface="Comic Sans MS" pitchFamily="66" charset="0"/>
              </a:rPr>
              <a:t>Tabela 2. Tipične vrednosti doze za embrion ili fetus i rizik za karcinom u </a:t>
            </a:r>
            <a:r>
              <a:rPr lang="sr-Latn-BA" sz="2000" i="1" dirty="0" smtClean="0">
                <a:solidFill>
                  <a:srgbClr val="FF0066"/>
                </a:solidFill>
                <a:latin typeface="Comic Sans MS" pitchFamily="66" charset="0"/>
              </a:rPr>
              <a:t>det</a:t>
            </a:r>
            <a:r>
              <a:rPr lang="en-US" sz="2000" i="1" smtClean="0">
                <a:solidFill>
                  <a:srgbClr val="FF0066"/>
                </a:solidFill>
                <a:latin typeface="Comic Sans MS" pitchFamily="66" charset="0"/>
              </a:rPr>
              <a:t>i</a:t>
            </a:r>
            <a:r>
              <a:rPr lang="sr-Latn-BA" sz="2000" i="1" smtClean="0">
                <a:solidFill>
                  <a:srgbClr val="FF0066"/>
                </a:solidFill>
                <a:latin typeface="Comic Sans MS" pitchFamily="66" charset="0"/>
              </a:rPr>
              <a:t>njstvu </a:t>
            </a:r>
            <a:r>
              <a:rPr lang="sr-Latn-BA" sz="2000" i="1" dirty="0" smtClean="0">
                <a:solidFill>
                  <a:srgbClr val="FF0066"/>
                </a:solidFill>
                <a:latin typeface="Comic Sans MS" pitchFamily="66" charset="0"/>
              </a:rPr>
              <a:t>kao posledica medicinskih izlaganja jonizujućim zračenjima </a:t>
            </a:r>
            <a:endParaRPr lang="en-US" sz="2000" i="1" dirty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 flipH="1">
            <a:off x="957181" y="10272671"/>
            <a:ext cx="13144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289133">
              <a:spcBef>
                <a:spcPts val="0"/>
              </a:spcBef>
              <a:spcAft>
                <a:spcPts val="462"/>
              </a:spcAft>
              <a:defRPr/>
            </a:pPr>
            <a:r>
              <a:rPr lang="sr-Latn-BA" sz="2000" i="1" dirty="0" smtClean="0">
                <a:solidFill>
                  <a:srgbClr val="FF0066"/>
                </a:solidFill>
                <a:latin typeface="Comic Sans MS" pitchFamily="66" charset="0"/>
              </a:rPr>
              <a:t>Tabela 1. Potencijalni zdravetsveni efekti prenatalnih izlaganja isključujući karcinogenezu </a:t>
            </a:r>
            <a:endParaRPr lang="en-US" sz="2000" i="1" dirty="0" smtClean="0"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49" name="Picture 48" descr="logo dzzsc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731615" y="914293"/>
            <a:ext cx="2693525" cy="2803598"/>
          </a:xfrm>
          <a:prstGeom prst="rect">
            <a:avLst/>
          </a:prstGeom>
        </p:spPr>
      </p:pic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957181" y="10915613"/>
          <a:ext cx="13858973" cy="486727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928826"/>
                <a:gridCol w="2786082"/>
                <a:gridCol w="2071702"/>
                <a:gridCol w="3143272"/>
                <a:gridCol w="3929091"/>
              </a:tblGrid>
              <a:tr h="9667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Faza razvoja</a:t>
                      </a:r>
                      <a:endParaRPr lang="en-US" sz="1800" b="1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Period gastacije (nedelja)</a:t>
                      </a:r>
                      <a:endParaRPr lang="en-US" sz="1800" b="1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&lt;50 mGy</a:t>
                      </a:r>
                      <a:endParaRPr lang="en-US" sz="1800" b="1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50-100 mGy</a:t>
                      </a:r>
                      <a:endParaRPr lang="en-US" sz="1800" b="1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&gt;100 mGy</a:t>
                      </a:r>
                      <a:endParaRPr lang="en-US" sz="1800" b="1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0037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Blastogeneza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0-2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Nema efekta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Nema efekta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Nema efekta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00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3-4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Nema efekta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Verovatno nema efekta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Moguć spontani prekid trudnoće (50% u slučaju doze od 1 Gy , 100% u slučaju doze od 5 Gy)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Organogeneza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5-10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Nema efekta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Potencijalni biološki efekti nisu klinički detektabilni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Kongenitalne malformacije, rizik raste sa porastom doze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075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Fetogenza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11-17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Nema efekta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Potencijalni biološki efekti nisu klinički detektabilni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Rizik za smanjenje IQ ili mentalnu retardaciju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001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18-27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Nema efekta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Nema efekta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Smanjenje IQ nije detektabilno u opsegu doza u dijagnostičkoj radiologiji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00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&gt;27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Nema efekta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Nema efekta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Nema efekta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15816285" y="11629993"/>
          <a:ext cx="8358246" cy="66751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7388"/>
                <a:gridCol w="2518553"/>
                <a:gridCol w="2470303"/>
                <a:gridCol w="1512002"/>
              </a:tblGrid>
              <a:tr h="914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Procedura</a:t>
                      </a:r>
                      <a:endParaRPr lang="en-US" sz="1800" b="1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Anatomska regija</a:t>
                      </a:r>
                      <a:endParaRPr lang="en-US" sz="1800" b="1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Tipična doze za embrion ili fetus (mGy)</a:t>
                      </a:r>
                      <a:endParaRPr lang="en-US" sz="1800" b="1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Rizik za karcinom</a:t>
                      </a:r>
                      <a:endParaRPr lang="en-US" sz="1800" b="1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6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Radiografija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Glava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0.001-0.01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&lt;10</a:t>
                      </a:r>
                      <a:r>
                        <a:rPr lang="sr-Latn-BA" sz="1800" kern="100" baseline="30000">
                          <a:latin typeface="Comic Sans MS" pitchFamily="66" charset="0"/>
                        </a:rPr>
                        <a:t>-6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6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Radiografija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Zub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Radiografija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Pluća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Radiografija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Grudni deo kičme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Radiografija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Mamografija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CT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Glava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Radiografija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Abdomen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0.1-1.0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10</a:t>
                      </a:r>
                      <a:r>
                        <a:rPr lang="sr-Latn-BA" sz="1800" kern="100" baseline="30000">
                          <a:latin typeface="Comic Sans MS" pitchFamily="66" charset="0"/>
                        </a:rPr>
                        <a:t>-5</a:t>
                      </a:r>
                      <a:r>
                        <a:rPr lang="sr-Latn-BA" sz="1800" kern="100">
                          <a:latin typeface="Comic Sans MS" pitchFamily="66" charset="0"/>
                        </a:rPr>
                        <a:t>-10</a:t>
                      </a:r>
                      <a:r>
                        <a:rPr lang="sr-Latn-BA" sz="1800" kern="100" baseline="30000">
                          <a:latin typeface="Comic Sans MS" pitchFamily="66" charset="0"/>
                        </a:rPr>
                        <a:t>-4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Fluoroskopija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Želudac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Radiografija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Karlica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Radiografija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Kuk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CT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Plevimetrija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CT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Pluća i jetra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Fluoroskopija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Irigografija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1.0-10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10</a:t>
                      </a:r>
                      <a:r>
                        <a:rPr lang="sr-Latn-BA" sz="1800" kern="100" baseline="30000">
                          <a:latin typeface="Comic Sans MS" pitchFamily="66" charset="0"/>
                        </a:rPr>
                        <a:t>-4</a:t>
                      </a:r>
                      <a:r>
                        <a:rPr lang="sr-Latn-BA" sz="1800" kern="100">
                          <a:latin typeface="Comic Sans MS" pitchFamily="66" charset="0"/>
                        </a:rPr>
                        <a:t>-10</a:t>
                      </a:r>
                      <a:r>
                        <a:rPr lang="sr-Latn-BA" sz="1800" kern="100" baseline="30000">
                          <a:latin typeface="Comic Sans MS" pitchFamily="66" charset="0"/>
                        </a:rPr>
                        <a:t>-3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 smtClean="0">
                          <a:latin typeface="Comic Sans MS" pitchFamily="66" charset="0"/>
                        </a:rPr>
                        <a:t>R/F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Intrevenska urografija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CT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Lumbalna kičma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CT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Abdomen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CT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Karlica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10-50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10</a:t>
                      </a:r>
                      <a:r>
                        <a:rPr lang="sr-Latn-BA" sz="1800" kern="100" baseline="30000" dirty="0">
                          <a:latin typeface="Comic Sans MS" pitchFamily="66" charset="0"/>
                        </a:rPr>
                        <a:t>-3</a:t>
                      </a:r>
                      <a:r>
                        <a:rPr lang="sr-Latn-BA" sz="1800" kern="100" dirty="0">
                          <a:latin typeface="Comic Sans MS" pitchFamily="66" charset="0"/>
                        </a:rPr>
                        <a:t>- 2·10</a:t>
                      </a:r>
                      <a:r>
                        <a:rPr lang="sr-Latn-BA" sz="1800" kern="100" baseline="30000" dirty="0">
                          <a:latin typeface="Comic Sans MS" pitchFamily="66" charset="0"/>
                        </a:rPr>
                        <a:t>-2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CT</a:t>
                      </a:r>
                      <a:endParaRPr lang="en-US" sz="1800" kern="10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Karlica i abdomen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CT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Karlica, abdomen i pluća</a:t>
                      </a:r>
                      <a:endParaRPr lang="en-US" sz="1800" kern="1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1028619" y="19130983"/>
          <a:ext cx="13644657" cy="83616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17666"/>
                <a:gridCol w="2920307"/>
                <a:gridCol w="1697521"/>
                <a:gridCol w="1697521"/>
                <a:gridCol w="1384668"/>
                <a:gridCol w="2268986"/>
                <a:gridCol w="2057988"/>
              </a:tblGrid>
              <a:tr h="371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Procedura</a:t>
                      </a:r>
                      <a:endParaRPr lang="en-US" sz="1800" b="1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Anatomska regija</a:t>
                      </a:r>
                      <a:endParaRPr lang="en-US" sz="1800" b="1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U (kV)</a:t>
                      </a:r>
                      <a:endParaRPr lang="en-US" sz="1800" b="1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It (mAs)</a:t>
                      </a:r>
                      <a:endParaRPr lang="en-US" sz="1800" b="1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ESAK (mGy)</a:t>
                      </a:r>
                      <a:endParaRPr lang="en-US" sz="1800" b="1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Doza za embrion/fetus (mGy/projekcija)</a:t>
                      </a:r>
                      <a:endParaRPr lang="en-US" sz="1800" b="1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Doza za embrion/fetus (mGy/pregled)</a:t>
                      </a:r>
                      <a:endParaRPr lang="en-US" sz="1800" b="1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2080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Radiografija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Vratna kičma PA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63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28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0.40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&lt;0.01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1.9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2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Vratna kičma LAT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63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28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0.40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&lt;0.01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Lumalna kičma AP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68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45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0.97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0.67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Lumbalna kičma LAT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85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56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2.6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0.40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Karlica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66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70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1.3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0.80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080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Radiografija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Glava PA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81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0.54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&lt;0.01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&lt;0.05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2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Glava LAT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81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0.54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&lt;0.01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Vratna kičma AP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81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0.54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&lt;0.01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Vratna kičma LAT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81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0.54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&lt;0.01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Paranazalni sinusi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81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15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0.78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&lt;0.01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83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Radiografija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Pluća PA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70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-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0.6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&lt;0.01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&lt;0.02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2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Pluća LAT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95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-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1.4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&lt;0.01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Radiografija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Podaktica (4 projekcije)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44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5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0.06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&lt;0.01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&lt;0.04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0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Radiografija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Pluća PA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60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15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0.3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&lt;0.01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&lt;0.01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0830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Radiografija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Lumalna kičma AP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70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32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1.0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BA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1.0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0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Lumbalna kičma LAT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75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50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2.0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BA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Karlica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75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32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1.32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BA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Procedura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Anatomska regija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Vreme ekspozicije (min)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Broj radiografija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KAP (Gy.cm</a:t>
                      </a:r>
                      <a:r>
                        <a:rPr lang="sr-Latn-BA" sz="1800" kern="100" baseline="30000">
                          <a:latin typeface="Comic Sans MS" pitchFamily="66" charset="0"/>
                        </a:rPr>
                        <a:t>2</a:t>
                      </a:r>
                      <a:r>
                        <a:rPr lang="sr-Latn-BA" sz="1800" kern="100">
                          <a:latin typeface="Comic Sans MS" pitchFamily="66" charset="0"/>
                        </a:rPr>
                        <a:t>)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Doza za embrion/fetus (</a:t>
                      </a:r>
                      <a:r>
                        <a:rPr lang="sr-Latn-BA" sz="1800" kern="100" dirty="0" smtClean="0">
                          <a:latin typeface="Comic Sans MS" pitchFamily="66" charset="0"/>
                        </a:rPr>
                        <a:t>mGy/pregled)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Interventna kardiologija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CA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0.8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1.45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&lt;0.1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Fluoroskopija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Retrogradna pielografija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1.5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40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8.7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Procedura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Anatomska regija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U (kV)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Broj faza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CTDI (mGy)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DLP (mGy cm)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Doza za embrion/fetus (mGy/pregled)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08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CT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Glava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120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59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1060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&lt;0.01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1242933" y="18559479"/>
            <a:ext cx="112146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000" i="1" dirty="0" smtClean="0">
                <a:solidFill>
                  <a:srgbClr val="FF0066"/>
                </a:solidFill>
                <a:latin typeface="Comic Sans MS" pitchFamily="66" charset="0"/>
              </a:rPr>
              <a:t>Tabela3. Procenjene vrednosti doze za embrion ili fetus u </a:t>
            </a:r>
            <a:r>
              <a:rPr lang="en-US" sz="2000" i="1" dirty="0" smtClean="0">
                <a:solidFill>
                  <a:srgbClr val="FF0066"/>
                </a:solidFill>
                <a:latin typeface="Comic Sans MS" pitchFamily="66" charset="0"/>
              </a:rPr>
              <a:t>S</a:t>
            </a:r>
            <a:r>
              <a:rPr lang="sr-Latn-BA" sz="2000" i="1" dirty="0" smtClean="0">
                <a:solidFill>
                  <a:srgbClr val="FF0066"/>
                </a:solidFill>
                <a:latin typeface="Comic Sans MS" pitchFamily="66" charset="0"/>
              </a:rPr>
              <a:t>rbiji </a:t>
            </a:r>
            <a:r>
              <a:rPr lang="sr-Latn-BA" sz="2000" i="1" dirty="0" smtClean="0">
                <a:solidFill>
                  <a:srgbClr val="FF0066"/>
                </a:solidFill>
                <a:latin typeface="Comic Sans MS" pitchFamily="66" charset="0"/>
              </a:rPr>
              <a:t>u periodu 2006-2015 </a:t>
            </a:r>
            <a:endParaRPr lang="en-US" sz="2000" i="1" dirty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 bwMode="auto">
          <a:xfrm>
            <a:off x="885743" y="16130587"/>
            <a:ext cx="1400184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8893" tIns="164446" rIns="328893" bIns="164446"/>
          <a:lstStyle/>
          <a:p>
            <a:pPr algn="just" defTabSz="3289133">
              <a:spcBef>
                <a:spcPts val="0"/>
              </a:spcBef>
              <a:spcAft>
                <a:spcPts val="462"/>
              </a:spcAft>
              <a:defRPr/>
            </a:pPr>
            <a:r>
              <a:rPr lang="sl-SI" sz="3600" b="1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PREOCENA DOZE</a:t>
            </a:r>
            <a:r>
              <a:rPr lang="sv-SE" sz="28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	</a:t>
            </a:r>
            <a:endParaRPr lang="sl-SI" sz="2800" kern="0" dirty="0" smtClean="0">
              <a:solidFill>
                <a:srgbClr val="002060"/>
              </a:solidFill>
              <a:latin typeface="Comic Sans MS" pitchFamily="66" charset="0"/>
              <a:cs typeface="Calibri" pitchFamily="34" charset="0"/>
            </a:endParaRPr>
          </a:p>
          <a:p>
            <a:pPr algn="just" defTabSz="3289133">
              <a:spcBef>
                <a:spcPts val="0"/>
              </a:spcBef>
              <a:spcAft>
                <a:spcPts val="462"/>
              </a:spcAft>
              <a:buFont typeface="Courier New" pitchFamily="49" charset="0"/>
              <a:buChar char="o"/>
              <a:defRPr/>
            </a:pPr>
            <a:r>
              <a:rPr lang="sl-SI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Metodologija z</a:t>
            </a:r>
            <a:r>
              <a:rPr lang="en-US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avis</a:t>
            </a:r>
            <a:r>
              <a:rPr lang="sl-SI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i</a:t>
            </a:r>
            <a:r>
              <a:rPr lang="en-US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od </a:t>
            </a:r>
            <a:r>
              <a:rPr lang="en-US" sz="2400" kern="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vrste</a:t>
            </a:r>
            <a:r>
              <a:rPr lang="en-US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400" kern="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dijaganostičke</a:t>
            </a:r>
            <a:r>
              <a:rPr lang="en-US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procedure </a:t>
            </a:r>
            <a:r>
              <a:rPr lang="en-US" sz="2400" kern="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i</a:t>
            </a:r>
            <a:r>
              <a:rPr lang="en-US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faze </a:t>
            </a:r>
            <a:r>
              <a:rPr lang="en-US" sz="2400" kern="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trudnoće</a:t>
            </a:r>
            <a:r>
              <a:rPr lang="en-US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endParaRPr lang="sl-SI" sz="2400" kern="0" dirty="0" smtClean="0">
              <a:solidFill>
                <a:srgbClr val="002060"/>
              </a:solidFill>
              <a:latin typeface="Comic Sans MS" pitchFamily="66" charset="0"/>
              <a:cs typeface="Calibri" pitchFamily="34" charset="0"/>
            </a:endParaRPr>
          </a:p>
          <a:p>
            <a:pPr algn="just" defTabSz="3289133">
              <a:spcBef>
                <a:spcPts val="0"/>
              </a:spcBef>
              <a:spcAft>
                <a:spcPts val="462"/>
              </a:spcAft>
              <a:buFont typeface="Courier New" pitchFamily="49" charset="0"/>
              <a:buChar char="o"/>
              <a:defRPr/>
            </a:pPr>
            <a:r>
              <a:rPr lang="sl-SI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K</a:t>
            </a:r>
            <a:r>
              <a:rPr lang="en-US" sz="2400" kern="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onverziji</a:t>
            </a:r>
            <a:r>
              <a:rPr lang="sl-SI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a </a:t>
            </a:r>
            <a:r>
              <a:rPr lang="en-US" sz="2400" kern="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neke</a:t>
            </a:r>
            <a:r>
              <a:rPr lang="en-US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od </a:t>
            </a:r>
            <a:r>
              <a:rPr lang="en-US" sz="2400" kern="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specifičnih</a:t>
            </a:r>
            <a:r>
              <a:rPr lang="en-US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, </a:t>
            </a:r>
            <a:r>
              <a:rPr lang="en-US" sz="2400" kern="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merljivih</a:t>
            </a:r>
            <a:r>
              <a:rPr lang="en-US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400" kern="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dozimetrijskih</a:t>
            </a:r>
            <a:r>
              <a:rPr lang="en-US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400" kern="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veličina</a:t>
            </a:r>
            <a:r>
              <a:rPr lang="en-US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u </a:t>
            </a:r>
            <a:r>
              <a:rPr lang="en-US" sz="2400" kern="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dozu</a:t>
            </a:r>
            <a:r>
              <a:rPr lang="en-US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za </a:t>
            </a:r>
            <a:r>
              <a:rPr lang="en-US" sz="2400" kern="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embrion</a:t>
            </a:r>
            <a:r>
              <a:rPr lang="en-US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r>
              <a:rPr lang="en-US" sz="2400" kern="0" dirty="0" err="1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i</a:t>
            </a:r>
            <a:r>
              <a:rPr lang="en-US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fetus</a:t>
            </a:r>
            <a:endParaRPr lang="sl-SI" sz="2400" kern="0" dirty="0" smtClean="0">
              <a:solidFill>
                <a:srgbClr val="002060"/>
              </a:solidFill>
              <a:latin typeface="Comic Sans MS" pitchFamily="66" charset="0"/>
              <a:cs typeface="Calibri" pitchFamily="34" charset="0"/>
            </a:endParaRPr>
          </a:p>
          <a:p>
            <a:pPr algn="just" defTabSz="3289133">
              <a:spcBef>
                <a:spcPts val="0"/>
              </a:spcBef>
              <a:spcAft>
                <a:spcPts val="462"/>
              </a:spcAft>
              <a:buFont typeface="Courier New" pitchFamily="49" charset="0"/>
              <a:buChar char="o"/>
              <a:defRPr/>
            </a:pPr>
            <a:r>
              <a:rPr lang="pl-PL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Rezultati moraju biti prezentovani pacijentu i </a:t>
            </a:r>
            <a:r>
              <a:rPr lang="pl-PL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njenom </a:t>
            </a:r>
            <a:r>
              <a:rPr lang="pl-PL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lekaru na razumljiv način</a:t>
            </a:r>
            <a:r>
              <a:rPr lang="en-US" sz="2400" kern="0" dirty="0" smtClean="0">
                <a:solidFill>
                  <a:srgbClr val="002060"/>
                </a:solidFill>
                <a:latin typeface="Comic Sans MS" pitchFamily="66" charset="0"/>
                <a:cs typeface="Calibri" pitchFamily="34" charset="0"/>
              </a:rPr>
              <a:t> </a:t>
            </a:r>
            <a:endParaRPr lang="en-US" sz="2400" kern="0" dirty="0">
              <a:solidFill>
                <a:srgbClr val="002060"/>
              </a:solidFill>
              <a:latin typeface="Comic Sans MS" pitchFamily="66" charset="0"/>
              <a:cs typeface="Calibri" pitchFamily="34" charset="0"/>
            </a:endParaRPr>
          </a:p>
          <a:p>
            <a:pPr algn="just" defTabSz="3289133">
              <a:spcBef>
                <a:spcPts val="0"/>
              </a:spcBef>
              <a:spcAft>
                <a:spcPts val="462"/>
              </a:spcAft>
              <a:defRPr/>
            </a:pPr>
            <a:endParaRPr lang="en-US" sz="2800" kern="0" dirty="0">
              <a:solidFill>
                <a:srgbClr val="002060"/>
              </a:solidFill>
              <a:latin typeface="Comic Sans MS" pitchFamily="66" charset="0"/>
              <a:cs typeface="Calibri" pitchFamily="34" charset="0"/>
            </a:endParaRPr>
          </a:p>
          <a:p>
            <a:pPr algn="just" defTabSz="3289133">
              <a:spcBef>
                <a:spcPts val="0"/>
              </a:spcBef>
              <a:spcAft>
                <a:spcPts val="462"/>
              </a:spcAft>
              <a:defRPr/>
            </a:pPr>
            <a:endParaRPr lang="en-US" sz="2800" kern="0" dirty="0">
              <a:solidFill>
                <a:srgbClr val="002060"/>
              </a:solidFill>
              <a:latin typeface="Comic Sans MS" pitchFamily="66" charset="0"/>
              <a:cs typeface="Calibri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 rot="10800000" flipV="1">
            <a:off x="1028619" y="27989295"/>
            <a:ext cx="13716096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U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periodu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2006-2015,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prema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podacima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Laboratorije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za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zaštitu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od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zračenja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Instituta za nuklearne nauke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Vinča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,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bilo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je 9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slučajeva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u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kojima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je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došlo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do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izlaganja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embriona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ili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fetusa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, od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kojih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je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većina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(7 od 9)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klasifikovana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kao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akcidentalno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izlaganje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u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medicini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, s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obzirom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da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status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trudnoće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</a:t>
            </a:r>
            <a:r>
              <a:rPr lang="en-US" altLang="ja-JP" sz="1800" dirty="0" err="1" smtClean="0">
                <a:solidFill>
                  <a:srgbClr val="002060"/>
                </a:solidFill>
                <a:latin typeface="Comic Sans MS" pitchFamily="66" charset="0"/>
                <a:ea typeface="細明朝体"/>
                <a:cs typeface="Times New Roman" pitchFamily="18" charset="0"/>
              </a:rPr>
              <a:t>pri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prethodnom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pregledu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nije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 </a:t>
            </a: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proveren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/>
                <a:cs typeface="Times New Roman" pitchFamily="18" charset="0"/>
              </a:rPr>
              <a:t>.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387657" y="18988107"/>
            <a:ext cx="98154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n-US" altLang="ja-JP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細明朝体" charset="-128"/>
                <a:cs typeface="Times New Roman" pitchFamily="18" charset="0"/>
              </a:rPr>
              <a:t>PREVENCIJA AKCIDENTALNOG IZLAGANJA</a:t>
            </a:r>
            <a:endParaRPr kumimoji="0" lang="en-US" altLang="ja-JP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16030599" y="21631313"/>
          <a:ext cx="8286807" cy="90525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62269"/>
                <a:gridCol w="2762269"/>
                <a:gridCol w="2762269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Status trudnoće</a:t>
                      </a:r>
                      <a:endParaRPr lang="en-US" sz="1800" b="1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b="1" kern="100" dirty="0">
                          <a:latin typeface="Comic Sans MS" pitchFamily="66" charset="0"/>
                        </a:rPr>
                        <a:t>Aktivnost</a:t>
                      </a:r>
                      <a:endParaRPr lang="en-US" sz="1800" b="1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Trudnoća isključena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Obaviti pregled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-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Trudnoća verovatna ili sigurna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Oceniti opravdanost pregleda (radiolog) i razmorititi mogućnost odlaganja pregleda do porođaja uzimajući u obzir korist za majku i nerpđeno kete kao i rizik od odlaganja pregleda.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Ukoliko je pregled opravdan, modifikovati protokol da doza za embrion ili fetus bude minimalna u skaldu sa dijagnostičkim zahtevima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Trudnoća ne može biti isključena a očekivana doza je niska (&lt;10 mGy)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Menstruacija redovna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Obaviti pregled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r-Latn-BA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Menstruacija nije redovna, trudnoća se može smatrati verovatnom. Oceniti opravdanost pregleda (radiolog) i razmorititi mogućnost odlaganja pregleda do porođaja uzimajući u obzir korist za majku i nerpđeno kete kao i rizik od odlaganja pregleda.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Ukoliko je pregled opravdan, modifikovati protokol da doza za embrion ili fetus bude minimalna u skaldu sa dijagnostičkim zahtevima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>
                          <a:latin typeface="Comic Sans MS" pitchFamily="66" charset="0"/>
                        </a:rPr>
                        <a:t>Trudnoća ne može biti isključena a očekivana doza je visoka (&gt;10 mGy)</a:t>
                      </a:r>
                      <a:endParaRPr lang="en-US" sz="1800" kern="10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Razmotiriti alternativne mogućnoszi i dolaganje prgeda. Ove procedure uvećajavu rizik za karcinom u detinjstvu ali je u apsolutnom iznosu ovaj rizik i dalje mali. 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BA" sz="1800" kern="100" dirty="0">
                          <a:latin typeface="Comic Sans MS" pitchFamily="66" charset="0"/>
                        </a:rPr>
                        <a:t>-</a:t>
                      </a:r>
                      <a:endParaRPr lang="en-US" sz="1800" kern="100" dirty="0">
                        <a:latin typeface="Comic Sans MS" pitchFamily="66" charset="0"/>
                        <a:ea typeface="細明朝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9" name="Down Arrow 58"/>
          <p:cNvSpPr/>
          <p:nvPr/>
        </p:nvSpPr>
        <p:spPr bwMode="auto">
          <a:xfrm>
            <a:off x="18030863" y="19845363"/>
            <a:ext cx="3643338" cy="1643074"/>
          </a:xfrm>
          <a:prstGeom prst="downArrow">
            <a:avLst>
              <a:gd name="adj1" fmla="val 50000"/>
              <a:gd name="adj2" fmla="val 52420"/>
            </a:avLst>
          </a:prstGeom>
          <a:solidFill>
            <a:srgbClr val="FF0066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78" name="AutoShape 6" descr="Image result for radiation and pregnancy"/>
          <p:cNvSpPr>
            <a:spLocks noChangeAspect="1" noChangeArrowheads="1"/>
          </p:cNvSpPr>
          <p:nvPr/>
        </p:nvSpPr>
        <p:spPr bwMode="auto">
          <a:xfrm>
            <a:off x="155575" y="-136525"/>
            <a:ext cx="284163" cy="2841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Image result for radiation and pregnancy"/>
          <p:cNvSpPr>
            <a:spLocks noChangeAspect="1" noChangeArrowheads="1"/>
          </p:cNvSpPr>
          <p:nvPr/>
        </p:nvSpPr>
        <p:spPr bwMode="auto">
          <a:xfrm>
            <a:off x="155575" y="-136525"/>
            <a:ext cx="284163" cy="2841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Image result for radiation and pregnancy"/>
          <p:cNvSpPr>
            <a:spLocks noChangeAspect="1" noChangeArrowheads="1"/>
          </p:cNvSpPr>
          <p:nvPr/>
        </p:nvSpPr>
        <p:spPr bwMode="auto">
          <a:xfrm>
            <a:off x="155575" y="-136525"/>
            <a:ext cx="284163" cy="2841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113"/>
          <p:cNvSpPr>
            <a:spLocks noChangeShapeType="1"/>
          </p:cNvSpPr>
          <p:nvPr/>
        </p:nvSpPr>
        <p:spPr bwMode="auto">
          <a:xfrm>
            <a:off x="16030599" y="31775509"/>
            <a:ext cx="8501122" cy="45719"/>
          </a:xfrm>
          <a:prstGeom prst="line">
            <a:avLst/>
          </a:prstGeom>
          <a:noFill/>
          <a:ln w="76200">
            <a:solidFill>
              <a:srgbClr val="002060"/>
            </a:solidFill>
            <a:round/>
            <a:headEnd/>
            <a:tailEnd/>
          </a:ln>
        </p:spPr>
        <p:txBody>
          <a:bodyPr lIns="65397" tIns="32698" rIns="65397" bIns="32698"/>
          <a:lstStyle/>
          <a:p>
            <a:endParaRPr lang="en-US"/>
          </a:p>
        </p:txBody>
      </p:sp>
      <p:sp>
        <p:nvSpPr>
          <p:cNvPr id="63" name="Line 114"/>
          <p:cNvSpPr>
            <a:spLocks noChangeShapeType="1"/>
          </p:cNvSpPr>
          <p:nvPr/>
        </p:nvSpPr>
        <p:spPr bwMode="auto">
          <a:xfrm>
            <a:off x="599991" y="771417"/>
            <a:ext cx="23860292" cy="45719"/>
          </a:xfrm>
          <a:prstGeom prst="line">
            <a:avLst/>
          </a:prstGeom>
          <a:noFill/>
          <a:ln w="76200">
            <a:solidFill>
              <a:srgbClr val="002060"/>
            </a:solidFill>
            <a:round/>
            <a:headEnd/>
            <a:tailEnd/>
          </a:ln>
        </p:spPr>
        <p:txBody>
          <a:bodyPr lIns="65397" tIns="32698" rIns="65397" bIns="32698"/>
          <a:lstStyle/>
          <a:p>
            <a:endParaRPr lang="en-US"/>
          </a:p>
        </p:txBody>
      </p:sp>
      <p:sp>
        <p:nvSpPr>
          <p:cNvPr id="64" name="Line 114"/>
          <p:cNvSpPr>
            <a:spLocks noChangeShapeType="1"/>
          </p:cNvSpPr>
          <p:nvPr/>
        </p:nvSpPr>
        <p:spPr bwMode="auto">
          <a:xfrm>
            <a:off x="599991" y="485665"/>
            <a:ext cx="23860292" cy="45719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 lIns="65397" tIns="32698" rIns="65397" bIns="32698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14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14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1228</TotalTime>
  <Words>795</Words>
  <Application>Microsoft Office PowerPoint</Application>
  <PresentationFormat>Custom</PresentationFormat>
  <Paragraphs>262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PRENATALNA IZLAGANJA  U DIJAGNOSTIČKOJ RADIOLOGIJI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Olja i Voja</dc:creator>
  <cp:lastModifiedBy>Jelena</cp:lastModifiedBy>
  <cp:revision>151</cp:revision>
  <dcterms:created xsi:type="dcterms:W3CDTF">2008-09-17T06:19:11Z</dcterms:created>
  <dcterms:modified xsi:type="dcterms:W3CDTF">2015-09-22T07:59:47Z</dcterms:modified>
</cp:coreProperties>
</file>